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8"/>
  </p:notesMasterIdLst>
  <p:sldIdLst>
    <p:sldId id="256" r:id="rId3"/>
    <p:sldId id="353" r:id="rId4"/>
    <p:sldId id="330" r:id="rId5"/>
    <p:sldId id="331" r:id="rId6"/>
    <p:sldId id="332" r:id="rId7"/>
    <p:sldId id="333" r:id="rId8"/>
    <p:sldId id="334" r:id="rId9"/>
    <p:sldId id="335" r:id="rId10"/>
    <p:sldId id="336" r:id="rId11"/>
    <p:sldId id="338" r:id="rId12"/>
    <p:sldId id="339" r:id="rId13"/>
    <p:sldId id="258" r:id="rId14"/>
    <p:sldId id="259" r:id="rId15"/>
    <p:sldId id="260" r:id="rId16"/>
    <p:sldId id="261" r:id="rId17"/>
    <p:sldId id="304" r:id="rId18"/>
    <p:sldId id="305" r:id="rId19"/>
    <p:sldId id="262" r:id="rId20"/>
    <p:sldId id="263" r:id="rId21"/>
    <p:sldId id="276" r:id="rId22"/>
    <p:sldId id="340" r:id="rId23"/>
    <p:sldId id="341" r:id="rId24"/>
    <p:sldId id="342" r:id="rId25"/>
    <p:sldId id="344" r:id="rId26"/>
    <p:sldId id="345" r:id="rId27"/>
    <p:sldId id="343" r:id="rId28"/>
    <p:sldId id="346" r:id="rId29"/>
    <p:sldId id="347" r:id="rId30"/>
    <p:sldId id="287" r:id="rId31"/>
    <p:sldId id="288" r:id="rId32"/>
    <p:sldId id="307" r:id="rId33"/>
    <p:sldId id="308" r:id="rId34"/>
    <p:sldId id="306" r:id="rId35"/>
    <p:sldId id="291" r:id="rId36"/>
    <p:sldId id="349" r:id="rId37"/>
    <p:sldId id="292" r:id="rId38"/>
    <p:sldId id="315" r:id="rId39"/>
    <p:sldId id="316" r:id="rId40"/>
    <p:sldId id="294" r:id="rId41"/>
    <p:sldId id="295" r:id="rId42"/>
    <p:sldId id="314" r:id="rId43"/>
    <p:sldId id="310" r:id="rId44"/>
    <p:sldId id="350" r:id="rId45"/>
    <p:sldId id="351" r:id="rId46"/>
    <p:sldId id="352" r:id="rId47"/>
  </p:sldIdLst>
  <p:sldSz cx="10691813" cy="7559675"/>
  <p:notesSz cx="6797675" cy="9928225"/>
  <p:defaultTextStyle>
    <a:defPPr>
      <a:defRPr lang="it-IT"/>
    </a:defPPr>
    <a:lvl1pPr algn="l" rtl="0" fontAlgn="base">
      <a:spcBef>
        <a:spcPct val="0"/>
      </a:spcBef>
      <a:spcAft>
        <a:spcPct val="0"/>
      </a:spcAft>
      <a:defRPr kern="1200">
        <a:solidFill>
          <a:schemeClr val="tx1"/>
        </a:solidFill>
        <a:latin typeface="Arial" charset="0"/>
        <a:ea typeface="+mn-ea"/>
        <a:cs typeface="DejaVu Sans" pitchFamily="34" charset="0"/>
      </a:defRPr>
    </a:lvl1pPr>
    <a:lvl2pPr marL="457200" algn="l" rtl="0" fontAlgn="base">
      <a:spcBef>
        <a:spcPct val="0"/>
      </a:spcBef>
      <a:spcAft>
        <a:spcPct val="0"/>
      </a:spcAft>
      <a:defRPr kern="1200">
        <a:solidFill>
          <a:schemeClr val="tx1"/>
        </a:solidFill>
        <a:latin typeface="Arial" charset="0"/>
        <a:ea typeface="+mn-ea"/>
        <a:cs typeface="DejaVu Sans" pitchFamily="34" charset="0"/>
      </a:defRPr>
    </a:lvl2pPr>
    <a:lvl3pPr marL="914400" algn="l" rtl="0" fontAlgn="base">
      <a:spcBef>
        <a:spcPct val="0"/>
      </a:spcBef>
      <a:spcAft>
        <a:spcPct val="0"/>
      </a:spcAft>
      <a:defRPr kern="1200">
        <a:solidFill>
          <a:schemeClr val="tx1"/>
        </a:solidFill>
        <a:latin typeface="Arial" charset="0"/>
        <a:ea typeface="+mn-ea"/>
        <a:cs typeface="DejaVu Sans" pitchFamily="34" charset="0"/>
      </a:defRPr>
    </a:lvl3pPr>
    <a:lvl4pPr marL="1371600" algn="l" rtl="0" fontAlgn="base">
      <a:spcBef>
        <a:spcPct val="0"/>
      </a:spcBef>
      <a:spcAft>
        <a:spcPct val="0"/>
      </a:spcAft>
      <a:defRPr kern="1200">
        <a:solidFill>
          <a:schemeClr val="tx1"/>
        </a:solidFill>
        <a:latin typeface="Arial" charset="0"/>
        <a:ea typeface="+mn-ea"/>
        <a:cs typeface="DejaVu Sans" pitchFamily="34" charset="0"/>
      </a:defRPr>
    </a:lvl4pPr>
    <a:lvl5pPr marL="1828800" algn="l" rtl="0" fontAlgn="base">
      <a:spcBef>
        <a:spcPct val="0"/>
      </a:spcBef>
      <a:spcAft>
        <a:spcPct val="0"/>
      </a:spcAft>
      <a:defRPr kern="1200">
        <a:solidFill>
          <a:schemeClr val="tx1"/>
        </a:solidFill>
        <a:latin typeface="Arial" charset="0"/>
        <a:ea typeface="+mn-ea"/>
        <a:cs typeface="DejaVu Sans" pitchFamily="34" charset="0"/>
      </a:defRPr>
    </a:lvl5pPr>
    <a:lvl6pPr marL="2286000" algn="l" defTabSz="914400" rtl="0" eaLnBrk="1" latinLnBrk="0" hangingPunct="1">
      <a:defRPr kern="1200">
        <a:solidFill>
          <a:schemeClr val="tx1"/>
        </a:solidFill>
        <a:latin typeface="Arial" charset="0"/>
        <a:ea typeface="+mn-ea"/>
        <a:cs typeface="DejaVu Sans" pitchFamily="34" charset="0"/>
      </a:defRPr>
    </a:lvl6pPr>
    <a:lvl7pPr marL="2743200" algn="l" defTabSz="914400" rtl="0" eaLnBrk="1" latinLnBrk="0" hangingPunct="1">
      <a:defRPr kern="1200">
        <a:solidFill>
          <a:schemeClr val="tx1"/>
        </a:solidFill>
        <a:latin typeface="Arial" charset="0"/>
        <a:ea typeface="+mn-ea"/>
        <a:cs typeface="DejaVu Sans" pitchFamily="34" charset="0"/>
      </a:defRPr>
    </a:lvl7pPr>
    <a:lvl8pPr marL="3200400" algn="l" defTabSz="914400" rtl="0" eaLnBrk="1" latinLnBrk="0" hangingPunct="1">
      <a:defRPr kern="1200">
        <a:solidFill>
          <a:schemeClr val="tx1"/>
        </a:solidFill>
        <a:latin typeface="Arial" charset="0"/>
        <a:ea typeface="+mn-ea"/>
        <a:cs typeface="DejaVu Sans" pitchFamily="34" charset="0"/>
      </a:defRPr>
    </a:lvl8pPr>
    <a:lvl9pPr marL="3657600" algn="l" defTabSz="914400" rtl="0" eaLnBrk="1" latinLnBrk="0" hangingPunct="1">
      <a:defRPr kern="1200">
        <a:solidFill>
          <a:schemeClr val="tx1"/>
        </a:solidFill>
        <a:latin typeface="Arial" charset="0"/>
        <a:ea typeface="+mn-ea"/>
        <a:cs typeface="DejaVu Sans"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EE1EE4"/>
    <a:srgbClr val="9900FF"/>
    <a:srgbClr val="FCDB4E"/>
    <a:srgbClr val="FDE7FC"/>
    <a:srgbClr val="D1FFE6"/>
    <a:srgbClr val="FF33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431" autoAdjust="0"/>
  </p:normalViewPr>
  <p:slideViewPr>
    <p:cSldViewPr snapToGrid="0">
      <p:cViewPr varScale="1">
        <p:scale>
          <a:sx n="91" d="100"/>
          <a:sy n="91" d="100"/>
        </p:scale>
        <p:origin x="-180" y="-114"/>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p:cNvSpPr>
          <p:nvPr>
            <p:ph type="body"/>
          </p:nvPr>
        </p:nvSpPr>
        <p:spPr>
          <a:xfrm>
            <a:off x="755650" y="5078413"/>
            <a:ext cx="6048375" cy="4813300"/>
          </a:xfrm>
          <a:prstGeom prst="rect">
            <a:avLst/>
          </a:prstGeom>
        </p:spPr>
        <p:txBody>
          <a:bodyPr wrap="none" lIns="0" tIns="0" rIns="0" bIns="0"/>
          <a:lstStyle/>
          <a:p>
            <a:pPr lvl="0"/>
            <a:r>
              <a:rPr lang="it-IT" noProof="0"/>
              <a:t>Fate clic per modificare il formato delle note</a:t>
            </a:r>
            <a:endParaRPr noProof="0"/>
          </a:p>
        </p:txBody>
      </p:sp>
      <p:sp>
        <p:nvSpPr>
          <p:cNvPr id="74" name="PlaceHolder 2"/>
          <p:cNvSpPr>
            <a:spLocks noGrp="1"/>
          </p:cNvSpPr>
          <p:nvPr>
            <p:ph type="hdr"/>
          </p:nvPr>
        </p:nvSpPr>
        <p:spPr>
          <a:xfrm>
            <a:off x="0" y="0"/>
            <a:ext cx="3279775" cy="534988"/>
          </a:xfrm>
          <a:prstGeom prst="rect">
            <a:avLst/>
          </a:prstGeom>
        </p:spPr>
        <p:txBody>
          <a:bodyPr vert="horz" wrap="none" lIns="0" tIns="0" rIns="0" bIns="0" numCol="1" anchor="t" anchorCtr="0" compatLnSpc="1">
            <a:prstTxWarp prst="textNoShape">
              <a:avLst/>
            </a:prstTxWarp>
          </a:bodyPr>
          <a:lstStyle>
            <a:lvl1pPr defTabSz="882650">
              <a:defRPr sz="1700"/>
            </a:lvl1pPr>
          </a:lstStyle>
          <a:p>
            <a:pPr>
              <a:defRPr/>
            </a:pPr>
            <a:r>
              <a:rPr lang="it-IT"/>
              <a:t>&lt;intestazione&gt;</a:t>
            </a:r>
          </a:p>
        </p:txBody>
      </p:sp>
      <p:sp>
        <p:nvSpPr>
          <p:cNvPr id="75" name="PlaceHolder 3"/>
          <p:cNvSpPr>
            <a:spLocks noGrp="1"/>
          </p:cNvSpPr>
          <p:nvPr>
            <p:ph type="dt"/>
          </p:nvPr>
        </p:nvSpPr>
        <p:spPr>
          <a:xfrm>
            <a:off x="4278313" y="0"/>
            <a:ext cx="3281362" cy="534988"/>
          </a:xfrm>
          <a:prstGeom prst="rect">
            <a:avLst/>
          </a:prstGeom>
        </p:spPr>
        <p:txBody>
          <a:bodyPr vert="horz" wrap="none" lIns="0" tIns="0" rIns="0" bIns="0" numCol="1" anchor="t" anchorCtr="0" compatLnSpc="1">
            <a:prstTxWarp prst="textNoShape">
              <a:avLst/>
            </a:prstTxWarp>
          </a:bodyPr>
          <a:lstStyle>
            <a:lvl1pPr algn="r" defTabSz="882650">
              <a:defRPr sz="1700"/>
            </a:lvl1pPr>
          </a:lstStyle>
          <a:p>
            <a:pPr>
              <a:defRPr/>
            </a:pPr>
            <a:r>
              <a:rPr lang="it-IT"/>
              <a:t>&lt;data/ora&gt;</a:t>
            </a:r>
          </a:p>
        </p:txBody>
      </p:sp>
      <p:sp>
        <p:nvSpPr>
          <p:cNvPr id="76" name="PlaceHolder 4"/>
          <p:cNvSpPr>
            <a:spLocks noGrp="1"/>
          </p:cNvSpPr>
          <p:nvPr>
            <p:ph type="ftr"/>
          </p:nvPr>
        </p:nvSpPr>
        <p:spPr>
          <a:xfrm>
            <a:off x="0" y="10160000"/>
            <a:ext cx="3279775" cy="533400"/>
          </a:xfrm>
          <a:prstGeom prst="rect">
            <a:avLst/>
          </a:prstGeom>
        </p:spPr>
        <p:txBody>
          <a:bodyPr vert="horz" wrap="none" lIns="0" tIns="0" rIns="0" bIns="0" numCol="1" anchor="b" anchorCtr="0" compatLnSpc="1">
            <a:prstTxWarp prst="textNoShape">
              <a:avLst/>
            </a:prstTxWarp>
          </a:bodyPr>
          <a:lstStyle>
            <a:lvl1pPr defTabSz="882650">
              <a:defRPr sz="1700"/>
            </a:lvl1pPr>
          </a:lstStyle>
          <a:p>
            <a:pPr>
              <a:defRPr/>
            </a:pPr>
            <a:r>
              <a:rPr lang="it-IT"/>
              <a:t>&lt;piè di pagina&gt;</a:t>
            </a:r>
          </a:p>
        </p:txBody>
      </p:sp>
      <p:sp>
        <p:nvSpPr>
          <p:cNvPr id="77" name="PlaceHolder 5"/>
          <p:cNvSpPr>
            <a:spLocks noGrp="1"/>
          </p:cNvSpPr>
          <p:nvPr>
            <p:ph type="sldNum"/>
          </p:nvPr>
        </p:nvSpPr>
        <p:spPr>
          <a:xfrm>
            <a:off x="4278313" y="10160000"/>
            <a:ext cx="3281362" cy="533400"/>
          </a:xfrm>
          <a:prstGeom prst="rect">
            <a:avLst/>
          </a:prstGeom>
        </p:spPr>
        <p:txBody>
          <a:bodyPr vert="horz" wrap="none" lIns="0" tIns="0" rIns="0" bIns="0" numCol="1" anchor="b" anchorCtr="0" compatLnSpc="1">
            <a:prstTxWarp prst="textNoShape">
              <a:avLst/>
            </a:prstTxWarp>
          </a:bodyPr>
          <a:lstStyle>
            <a:lvl1pPr algn="r" defTabSz="882650">
              <a:defRPr sz="1700"/>
            </a:lvl1pPr>
          </a:lstStyle>
          <a:p>
            <a:pPr>
              <a:defRPr/>
            </a:pPr>
            <a:fld id="{12E176D8-3D8E-4CE6-8203-57B52CEBB4A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32770" name="CustomShape 2"/>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
        <p:nvSpPr>
          <p:cNvPr id="32771" name="CustomShape 3"/>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3F3BF7B0-E130-4620-A7D6-D0E902A95987}" type="slidenum">
              <a:rPr lang="it-IT" sz="1700">
                <a:solidFill>
                  <a:srgbClr val="000000"/>
                </a:solidFill>
              </a:rPr>
              <a:pPr algn="r" defTabSz="882650"/>
              <a:t>4</a:t>
            </a:fld>
            <a:endParaRPr lang="it-IT" sz="1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72706" name="CustomShape 2"/>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
        <p:nvSpPr>
          <p:cNvPr id="72707" name="CustomShape 3"/>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52F8CFBF-4D5A-42B1-BDAB-5445BA55FC6D}" type="slidenum">
              <a:rPr lang="it-IT" sz="1700">
                <a:solidFill>
                  <a:srgbClr val="000000"/>
                </a:solidFill>
              </a:rPr>
              <a:pPr algn="r" defTabSz="882650"/>
              <a:t>34</a:t>
            </a:fld>
            <a:endParaRPr lang="it-IT" sz="17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75778" name="CustomShape 2"/>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
        <p:nvSpPr>
          <p:cNvPr id="75779" name="CustomShape 3"/>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385833E0-E342-4AA6-86EC-B0FE3673E2AE}" type="slidenum">
              <a:rPr lang="it-IT" sz="1700">
                <a:solidFill>
                  <a:srgbClr val="000000"/>
                </a:solidFill>
              </a:rPr>
              <a:pPr algn="r" defTabSz="882650"/>
              <a:t>36</a:t>
            </a:fld>
            <a:endParaRPr lang="it-IT" sz="17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77826" name="CustomShape 2"/>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
        <p:nvSpPr>
          <p:cNvPr id="77827" name="CustomShape 3"/>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3141549B-ADAD-49E8-A86D-D39C0EE8A0DD}" type="slidenum">
              <a:rPr lang="it-IT" sz="1700">
                <a:solidFill>
                  <a:srgbClr val="000000"/>
                </a:solidFill>
              </a:rPr>
              <a:pPr algn="r" defTabSz="882650"/>
              <a:t>37</a:t>
            </a:fld>
            <a:endParaRPr lang="it-IT" sz="17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79874" name="CustomShape 2"/>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
        <p:nvSpPr>
          <p:cNvPr id="79875" name="CustomShape 3"/>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E73B5D70-33D9-419A-A0AE-19F3184A0474}" type="slidenum">
              <a:rPr lang="it-IT" sz="1700">
                <a:solidFill>
                  <a:srgbClr val="000000"/>
                </a:solidFill>
              </a:rPr>
              <a:pPr algn="r" defTabSz="882650"/>
              <a:t>38</a:t>
            </a:fld>
            <a:endParaRPr lang="it-IT" sz="17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83970" name="CustomShape 2"/>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
        <p:nvSpPr>
          <p:cNvPr id="83971" name="CustomShape 3"/>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F6682C78-C405-4D06-8032-03489C6A6838}" type="slidenum">
              <a:rPr lang="it-IT" sz="1700">
                <a:solidFill>
                  <a:srgbClr val="000000"/>
                </a:solidFill>
              </a:rPr>
              <a:pPr algn="r" defTabSz="882650"/>
              <a:t>41</a:t>
            </a:fld>
            <a:endParaRPr lang="it-IT" sz="17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PlaceHolder 1"/>
          <p:cNvSpPr>
            <a:spLocks noGrp="1"/>
          </p:cNvSpPr>
          <p:nvPr>
            <p:ph type="body"/>
          </p:nvPr>
        </p:nvSpPr>
        <p:spPr bwMode="auto">
          <a:xfrm>
            <a:off x="679450" y="4778375"/>
            <a:ext cx="5435600" cy="3906838"/>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86018" name="CustomShape 2"/>
          <p:cNvSpPr>
            <a:spLocks noChangeArrowheads="1"/>
          </p:cNvSpPr>
          <p:nvPr/>
        </p:nvSpPr>
        <p:spPr bwMode="auto">
          <a:xfrm>
            <a:off x="3849688" y="9431338"/>
            <a:ext cx="2944812" cy="495300"/>
          </a:xfrm>
          <a:prstGeom prst="rect">
            <a:avLst/>
          </a:prstGeom>
          <a:noFill/>
          <a:ln w="9525">
            <a:noFill/>
            <a:miter lim="800000"/>
            <a:headEnd/>
            <a:tailEnd/>
          </a:ln>
        </p:spPr>
        <p:txBody>
          <a:bodyPr lIns="89983" tIns="44992" rIns="89983" bIns="44992" anchor="b"/>
          <a:lstStyle/>
          <a:p>
            <a:pPr algn="r" defTabSz="882650"/>
            <a:fld id="{82EA5C68-7999-43B4-822B-24FE93C07F0A}" type="slidenum">
              <a:rPr lang="it-IT" sz="1200">
                <a:solidFill>
                  <a:srgbClr val="000000"/>
                </a:solidFill>
              </a:rPr>
              <a:pPr algn="r" defTabSz="882650"/>
              <a:t>42</a:t>
            </a:fld>
            <a:endParaRPr lang="it-IT" sz="1700"/>
          </a:p>
        </p:txBody>
      </p:sp>
      <p:sp>
        <p:nvSpPr>
          <p:cNvPr id="86019"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1"/>
          <p:cNvSpPr>
            <a:spLocks noGrp="1"/>
          </p:cNvSpPr>
          <p:nvPr>
            <p:ph type="body"/>
          </p:nvPr>
        </p:nvSpPr>
        <p:spPr bwMode="auto">
          <a:xfrm>
            <a:off x="679450" y="4778375"/>
            <a:ext cx="5435600" cy="3906838"/>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38914" name="CustomShape 2"/>
          <p:cNvSpPr>
            <a:spLocks noChangeArrowheads="1"/>
          </p:cNvSpPr>
          <p:nvPr/>
        </p:nvSpPr>
        <p:spPr bwMode="auto">
          <a:xfrm>
            <a:off x="3849688" y="9431338"/>
            <a:ext cx="2944812" cy="495300"/>
          </a:xfrm>
          <a:prstGeom prst="rect">
            <a:avLst/>
          </a:prstGeom>
          <a:noFill/>
          <a:ln w="9525">
            <a:noFill/>
            <a:miter lim="800000"/>
            <a:headEnd/>
            <a:tailEnd/>
          </a:ln>
        </p:spPr>
        <p:txBody>
          <a:bodyPr lIns="89983" tIns="44992" rIns="89983" bIns="44992" anchor="b"/>
          <a:lstStyle/>
          <a:p>
            <a:pPr algn="r" defTabSz="882650"/>
            <a:fld id="{16CAF976-6938-41B0-BBC3-D8F2D0114D98}" type="slidenum">
              <a:rPr lang="it-IT" sz="1200">
                <a:solidFill>
                  <a:srgbClr val="000000"/>
                </a:solidFill>
              </a:rPr>
              <a:pPr algn="r" defTabSz="882650"/>
              <a:t>9</a:t>
            </a:fld>
            <a:endParaRPr lang="it-IT" sz="1700"/>
          </a:p>
        </p:txBody>
      </p:sp>
      <p:sp>
        <p:nvSpPr>
          <p:cNvPr id="38915"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43010" name="CustomShape 2"/>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2E514206-BDEE-4288-BA29-B65E1F527BF6}" type="slidenum">
              <a:rPr lang="it-IT" sz="1700">
                <a:solidFill>
                  <a:srgbClr val="000000"/>
                </a:solidFill>
              </a:rPr>
              <a:pPr algn="r" defTabSz="882650"/>
              <a:t>12</a:t>
            </a:fld>
            <a:endParaRPr lang="it-IT" sz="1700"/>
          </a:p>
        </p:txBody>
      </p:sp>
      <p:sp>
        <p:nvSpPr>
          <p:cNvPr id="43011"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45058" name="CustomShape 2"/>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A9DF1145-91EA-4DEE-8DE4-F119D9F7611F}" type="slidenum">
              <a:rPr lang="it-IT" sz="1700">
                <a:solidFill>
                  <a:srgbClr val="000000"/>
                </a:solidFill>
              </a:rPr>
              <a:pPr algn="r" defTabSz="882650"/>
              <a:t>13</a:t>
            </a:fld>
            <a:endParaRPr lang="it-IT" sz="1700"/>
          </a:p>
        </p:txBody>
      </p:sp>
      <p:sp>
        <p:nvSpPr>
          <p:cNvPr id="45059"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47106" name="CustomShape 2"/>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8C02FCF6-9434-442B-A85B-9104D252383E}" type="slidenum">
              <a:rPr lang="it-IT" sz="1700">
                <a:solidFill>
                  <a:srgbClr val="000000"/>
                </a:solidFill>
              </a:rPr>
              <a:pPr algn="r" defTabSz="882650"/>
              <a:t>14</a:t>
            </a:fld>
            <a:endParaRPr lang="it-IT" sz="1700"/>
          </a:p>
        </p:txBody>
      </p:sp>
      <p:sp>
        <p:nvSpPr>
          <p:cNvPr id="47107"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49154" name="CustomShape 2"/>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FAE9538F-844E-461F-9FD0-F47F6D105EF4}" type="slidenum">
              <a:rPr lang="it-IT" sz="1700">
                <a:solidFill>
                  <a:srgbClr val="000000"/>
                </a:solidFill>
              </a:rPr>
              <a:pPr algn="r" defTabSz="882650"/>
              <a:t>15</a:t>
            </a:fld>
            <a:endParaRPr lang="it-IT" sz="1700"/>
          </a:p>
        </p:txBody>
      </p:sp>
      <p:sp>
        <p:nvSpPr>
          <p:cNvPr id="49155"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1"/>
          <p:cNvSpPr>
            <a:spLocks noGrp="1"/>
          </p:cNvSpPr>
          <p:nvPr>
            <p:ph type="body"/>
          </p:nvPr>
        </p:nvSpPr>
        <p:spPr bwMode="auto">
          <a:xfrm>
            <a:off x="679450" y="4778375"/>
            <a:ext cx="5435600" cy="3906838"/>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53250" name="CustomShape 2"/>
          <p:cNvSpPr>
            <a:spLocks noChangeArrowheads="1"/>
          </p:cNvSpPr>
          <p:nvPr/>
        </p:nvSpPr>
        <p:spPr bwMode="auto">
          <a:xfrm>
            <a:off x="3849688" y="9431338"/>
            <a:ext cx="2944812" cy="495300"/>
          </a:xfrm>
          <a:prstGeom prst="rect">
            <a:avLst/>
          </a:prstGeom>
          <a:noFill/>
          <a:ln w="9525">
            <a:noFill/>
            <a:miter lim="800000"/>
            <a:headEnd/>
            <a:tailEnd/>
          </a:ln>
        </p:spPr>
        <p:txBody>
          <a:bodyPr lIns="89983" tIns="44992" rIns="89983" bIns="44992" anchor="b"/>
          <a:lstStyle/>
          <a:p>
            <a:pPr algn="r" defTabSz="882650"/>
            <a:fld id="{AD57B4DC-465B-4565-9E3E-E2820D0E67A4}" type="slidenum">
              <a:rPr lang="it-IT" sz="1200">
                <a:solidFill>
                  <a:srgbClr val="000000"/>
                </a:solidFill>
              </a:rPr>
              <a:pPr algn="r" defTabSz="882650"/>
              <a:t>18</a:t>
            </a:fld>
            <a:endParaRPr lang="it-IT" sz="1700"/>
          </a:p>
        </p:txBody>
      </p:sp>
      <p:sp>
        <p:nvSpPr>
          <p:cNvPr id="53251"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1"/>
          <p:cNvSpPr>
            <a:spLocks noGrp="1"/>
          </p:cNvSpPr>
          <p:nvPr>
            <p:ph type="body"/>
          </p:nvPr>
        </p:nvSpPr>
        <p:spPr bwMode="auto">
          <a:xfrm>
            <a:off x="679450" y="4778375"/>
            <a:ext cx="5435600" cy="3906838"/>
          </a:xfrm>
          <a:noFill/>
        </p:spPr>
        <p:txBody>
          <a:bodyPr vert="horz" numCol="1" anchor="t" anchorCtr="0" compatLnSpc="1">
            <a:prstTxWarp prst="textNoShape">
              <a:avLst/>
            </a:prstTxWarp>
          </a:bodyPr>
          <a:lstStyle/>
          <a:p>
            <a:pPr eaLnBrk="1" hangingPunct="1">
              <a:spcBef>
                <a:spcPct val="0"/>
              </a:spcBef>
            </a:pPr>
            <a:endParaRPr lang="it-IT" smtClean="0"/>
          </a:p>
        </p:txBody>
      </p:sp>
      <p:sp>
        <p:nvSpPr>
          <p:cNvPr id="56322" name="CustomShape 2"/>
          <p:cNvSpPr>
            <a:spLocks noChangeArrowheads="1"/>
          </p:cNvSpPr>
          <p:nvPr/>
        </p:nvSpPr>
        <p:spPr bwMode="auto">
          <a:xfrm>
            <a:off x="3849688" y="9431338"/>
            <a:ext cx="2944812" cy="495300"/>
          </a:xfrm>
          <a:prstGeom prst="rect">
            <a:avLst/>
          </a:prstGeom>
          <a:noFill/>
          <a:ln w="9525">
            <a:noFill/>
            <a:miter lim="800000"/>
            <a:headEnd/>
            <a:tailEnd/>
          </a:ln>
        </p:spPr>
        <p:txBody>
          <a:bodyPr lIns="89983" tIns="44992" rIns="89983" bIns="44992" anchor="b"/>
          <a:lstStyle/>
          <a:p>
            <a:pPr algn="r" defTabSz="882650"/>
            <a:fld id="{7B0BCA66-CF89-4DA0-8E90-8CB03895D72D}" type="slidenum">
              <a:rPr lang="it-IT" sz="1200">
                <a:solidFill>
                  <a:srgbClr val="000000"/>
                </a:solidFill>
              </a:rPr>
              <a:pPr algn="r" defTabSz="882650"/>
              <a:t>20</a:t>
            </a:fld>
            <a:endParaRPr lang="it-IT" sz="1700"/>
          </a:p>
        </p:txBody>
      </p:sp>
      <p:sp>
        <p:nvSpPr>
          <p:cNvPr id="56323" name="CustomShape 3"/>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1"/>
          <p:cNvSpPr>
            <a:spLocks noGrp="1"/>
          </p:cNvSpPr>
          <p:nvPr>
            <p:ph type="body"/>
          </p:nvPr>
        </p:nvSpPr>
        <p:spPr bwMode="auto">
          <a:xfrm>
            <a:off x="755650" y="5078413"/>
            <a:ext cx="6046788" cy="4811712"/>
          </a:xfrm>
          <a:noFill/>
        </p:spPr>
        <p:txBody>
          <a:bodyPr vert="horz" numCol="1" anchor="t" anchorCtr="0" compatLnSpc="1">
            <a:prstTxWarp prst="textNoShape">
              <a:avLst/>
            </a:prstTxWarp>
          </a:bodyPr>
          <a:lstStyle/>
          <a:p>
            <a:pPr eaLnBrk="1" hangingPunct="1">
              <a:spcBef>
                <a:spcPct val="0"/>
              </a:spcBef>
            </a:pPr>
            <a:r>
              <a:rPr lang="it-IT" smtClean="0"/>
              <a:t>Simona Brigada – Segretariato Sociale Professionale</a:t>
            </a:r>
          </a:p>
        </p:txBody>
      </p:sp>
      <p:sp>
        <p:nvSpPr>
          <p:cNvPr id="58370" name="CustomShape 2"/>
          <p:cNvSpPr>
            <a:spLocks noChangeArrowheads="1"/>
          </p:cNvSpPr>
          <p:nvPr/>
        </p:nvSpPr>
        <p:spPr bwMode="auto">
          <a:xfrm>
            <a:off x="0" y="10160000"/>
            <a:ext cx="3278188" cy="531813"/>
          </a:xfrm>
          <a:prstGeom prst="rect">
            <a:avLst/>
          </a:prstGeom>
          <a:noFill/>
          <a:ln w="9525">
            <a:noFill/>
            <a:miter lim="800000"/>
            <a:headEnd/>
            <a:tailEnd/>
          </a:ln>
        </p:spPr>
        <p:txBody>
          <a:bodyPr lIns="0" tIns="0" rIns="0" bIns="0" anchor="b"/>
          <a:lstStyle/>
          <a:p>
            <a:pPr defTabSz="882650"/>
            <a:r>
              <a:rPr lang="it-IT" sz="1700">
                <a:solidFill>
                  <a:srgbClr val="000000"/>
                </a:solidFill>
              </a:rPr>
              <a:t>Simona Brigada - Segretariato Sociale Professionale</a:t>
            </a:r>
            <a:endParaRPr lang="it-IT" sz="1700"/>
          </a:p>
        </p:txBody>
      </p:sp>
      <p:sp>
        <p:nvSpPr>
          <p:cNvPr id="58371" name="CustomShape 3"/>
          <p:cNvSpPr>
            <a:spLocks noChangeArrowheads="1"/>
          </p:cNvSpPr>
          <p:nvPr/>
        </p:nvSpPr>
        <p:spPr bwMode="auto">
          <a:xfrm>
            <a:off x="4278313" y="10160000"/>
            <a:ext cx="3279775" cy="531813"/>
          </a:xfrm>
          <a:prstGeom prst="rect">
            <a:avLst/>
          </a:prstGeom>
          <a:noFill/>
          <a:ln w="9525">
            <a:noFill/>
            <a:miter lim="800000"/>
            <a:headEnd/>
            <a:tailEnd/>
          </a:ln>
        </p:spPr>
        <p:txBody>
          <a:bodyPr lIns="0" tIns="0" rIns="0" bIns="0" anchor="b"/>
          <a:lstStyle/>
          <a:p>
            <a:pPr algn="r" defTabSz="882650"/>
            <a:fld id="{EDFEC3B8-C550-4932-9CC6-637FBECE80BA}" type="slidenum">
              <a:rPr lang="it-IT" sz="1700">
                <a:solidFill>
                  <a:srgbClr val="000000"/>
                </a:solidFill>
              </a:rPr>
              <a:pPr algn="r" defTabSz="882650"/>
              <a:t>21</a:t>
            </a:fld>
            <a:endParaRPr lang="it-IT" sz="17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34240" y="301320"/>
            <a:ext cx="9621720" cy="1262160"/>
          </a:xfrm>
          <a:prstGeom prst="rect">
            <a:avLst/>
          </a:prstGeom>
        </p:spPr>
        <p:txBody>
          <a:bodyPr/>
          <a:lstStyle/>
          <a:p>
            <a:endParaRPr/>
          </a:p>
        </p:txBody>
      </p:sp>
      <p:sp>
        <p:nvSpPr>
          <p:cNvPr id="25" name="PlaceHolder 2"/>
          <p:cNvSpPr>
            <a:spLocks noGrp="1"/>
          </p:cNvSpPr>
          <p:nvPr>
            <p:ph type="body"/>
          </p:nvPr>
        </p:nvSpPr>
        <p:spPr>
          <a:xfrm>
            <a:off x="534240" y="1768680"/>
            <a:ext cx="4694760" cy="2090520"/>
          </a:xfrm>
          <a:prstGeom prst="rect">
            <a:avLst/>
          </a:prstGeom>
        </p:spPr>
        <p:txBody>
          <a:bodyPr/>
          <a:lstStyle/>
          <a:p>
            <a:endParaRPr/>
          </a:p>
        </p:txBody>
      </p:sp>
      <p:sp>
        <p:nvSpPr>
          <p:cNvPr id="26" name="PlaceHolder 3"/>
          <p:cNvSpPr>
            <a:spLocks noGrp="1"/>
          </p:cNvSpPr>
          <p:nvPr>
            <p:ph type="body"/>
          </p:nvPr>
        </p:nvSpPr>
        <p:spPr>
          <a:xfrm>
            <a:off x="534240" y="4057920"/>
            <a:ext cx="4694760" cy="2090520"/>
          </a:xfrm>
          <a:prstGeom prst="rect">
            <a:avLst/>
          </a:prstGeom>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34240" y="301320"/>
            <a:ext cx="9621720" cy="1262160"/>
          </a:xfrm>
          <a:prstGeom prst="rect">
            <a:avLst/>
          </a:prstGeom>
        </p:spPr>
        <p:txBody>
          <a:bodyPr/>
          <a:lstStyle/>
          <a:p>
            <a:endParaRPr/>
          </a:p>
        </p:txBody>
      </p:sp>
      <p:sp>
        <p:nvSpPr>
          <p:cNvPr id="28" name="PlaceHolder 2"/>
          <p:cNvSpPr>
            <a:spLocks noGrp="1"/>
          </p:cNvSpPr>
          <p:nvPr>
            <p:ph type="body"/>
          </p:nvPr>
        </p:nvSpPr>
        <p:spPr>
          <a:xfrm>
            <a:off x="534240" y="1768680"/>
            <a:ext cx="2290680" cy="2090520"/>
          </a:xfrm>
          <a:prstGeom prst="rect">
            <a:avLst/>
          </a:prstGeom>
        </p:spPr>
        <p:txBody>
          <a:bodyPr/>
          <a:lstStyle/>
          <a:p>
            <a:endParaRPr/>
          </a:p>
        </p:txBody>
      </p:sp>
      <p:sp>
        <p:nvSpPr>
          <p:cNvPr id="29" name="PlaceHolder 3"/>
          <p:cNvSpPr>
            <a:spLocks noGrp="1"/>
          </p:cNvSpPr>
          <p:nvPr>
            <p:ph type="body"/>
          </p:nvPr>
        </p:nvSpPr>
        <p:spPr>
          <a:xfrm>
            <a:off x="2939760" y="1768680"/>
            <a:ext cx="2290680" cy="2090520"/>
          </a:xfrm>
          <a:prstGeom prst="rect">
            <a:avLst/>
          </a:prstGeom>
        </p:spPr>
        <p:txBody>
          <a:bodyPr/>
          <a:lstStyle/>
          <a:p>
            <a:endParaRPr/>
          </a:p>
        </p:txBody>
      </p:sp>
      <p:sp>
        <p:nvSpPr>
          <p:cNvPr id="30" name="PlaceHolder 4"/>
          <p:cNvSpPr>
            <a:spLocks noGrp="1"/>
          </p:cNvSpPr>
          <p:nvPr>
            <p:ph type="body"/>
          </p:nvPr>
        </p:nvSpPr>
        <p:spPr>
          <a:xfrm>
            <a:off x="2939760" y="4057920"/>
            <a:ext cx="2290680" cy="2090520"/>
          </a:xfrm>
          <a:prstGeom prst="rect">
            <a:avLst/>
          </a:prstGeom>
        </p:spPr>
        <p:txBody>
          <a:bodyPr/>
          <a:lstStyle/>
          <a:p>
            <a:endParaRPr/>
          </a:p>
        </p:txBody>
      </p:sp>
      <p:sp>
        <p:nvSpPr>
          <p:cNvPr id="31" name="PlaceHolder 5"/>
          <p:cNvSpPr>
            <a:spLocks noGrp="1"/>
          </p:cNvSpPr>
          <p:nvPr>
            <p:ph type="body"/>
          </p:nvPr>
        </p:nvSpPr>
        <p:spPr>
          <a:xfrm>
            <a:off x="534240" y="4057920"/>
            <a:ext cx="2290680" cy="2090520"/>
          </a:xfrm>
          <a:prstGeom prst="rect">
            <a:avLst/>
          </a:prstGeom>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Immagine 34"/>
          <p:cNvPicPr>
            <a:picLocks noChangeAspect="1" noChangeArrowheads="1"/>
          </p:cNvPicPr>
          <p:nvPr/>
        </p:nvPicPr>
        <p:blipFill>
          <a:blip r:embed="rId2"/>
          <a:srcRect/>
          <a:stretch>
            <a:fillRect/>
          </a:stretch>
        </p:blipFill>
        <p:spPr bwMode="auto">
          <a:xfrm>
            <a:off x="2940050" y="4189413"/>
            <a:ext cx="2290763" cy="1827212"/>
          </a:xfrm>
          <a:prstGeom prst="rect">
            <a:avLst/>
          </a:prstGeom>
          <a:noFill/>
          <a:ln w="9525">
            <a:noFill/>
            <a:miter lim="800000"/>
            <a:headEnd/>
            <a:tailEnd/>
          </a:ln>
        </p:spPr>
      </p:pic>
      <p:pic>
        <p:nvPicPr>
          <p:cNvPr id="6" name="Immagine 35"/>
          <p:cNvPicPr>
            <a:picLocks noChangeAspect="1" noChangeArrowheads="1"/>
          </p:cNvPicPr>
          <p:nvPr/>
        </p:nvPicPr>
        <p:blipFill>
          <a:blip r:embed="rId2"/>
          <a:srcRect/>
          <a:stretch>
            <a:fillRect/>
          </a:stretch>
        </p:blipFill>
        <p:spPr bwMode="auto">
          <a:xfrm>
            <a:off x="533400" y="4189413"/>
            <a:ext cx="2290763" cy="1827212"/>
          </a:xfrm>
          <a:prstGeom prst="rect">
            <a:avLst/>
          </a:prstGeom>
          <a:noFill/>
          <a:ln w="9525">
            <a:noFill/>
            <a:miter lim="800000"/>
            <a:headEnd/>
            <a:tailEnd/>
          </a:ln>
        </p:spPr>
      </p:pic>
      <p:sp>
        <p:nvSpPr>
          <p:cNvPr id="32" name="PlaceHolder 1"/>
          <p:cNvSpPr>
            <a:spLocks noGrp="1"/>
          </p:cNvSpPr>
          <p:nvPr>
            <p:ph type="title"/>
          </p:nvPr>
        </p:nvSpPr>
        <p:spPr>
          <a:xfrm>
            <a:off x="534240" y="301320"/>
            <a:ext cx="9621720" cy="1262160"/>
          </a:xfrm>
          <a:prstGeom prst="rect">
            <a:avLst/>
          </a:prstGeom>
        </p:spPr>
        <p:txBody>
          <a:bodyPr/>
          <a:lstStyle/>
          <a:p>
            <a:endParaRPr/>
          </a:p>
        </p:txBody>
      </p:sp>
      <p:sp>
        <p:nvSpPr>
          <p:cNvPr id="33" name="PlaceHolder 2"/>
          <p:cNvSpPr>
            <a:spLocks noGrp="1"/>
          </p:cNvSpPr>
          <p:nvPr>
            <p:ph type="body"/>
          </p:nvPr>
        </p:nvSpPr>
        <p:spPr>
          <a:xfrm>
            <a:off x="534240" y="1768680"/>
            <a:ext cx="2290680" cy="2090520"/>
          </a:xfrm>
          <a:prstGeom prst="rect">
            <a:avLst/>
          </a:prstGeom>
        </p:spPr>
        <p:txBody>
          <a:bodyPr/>
          <a:lstStyle/>
          <a:p>
            <a:endParaRPr/>
          </a:p>
        </p:txBody>
      </p:sp>
      <p:sp>
        <p:nvSpPr>
          <p:cNvPr id="34" name="PlaceHolder 3"/>
          <p:cNvSpPr>
            <a:spLocks noGrp="1"/>
          </p:cNvSpPr>
          <p:nvPr>
            <p:ph type="body"/>
          </p:nvPr>
        </p:nvSpPr>
        <p:spPr>
          <a:xfrm>
            <a:off x="2939760" y="1768680"/>
            <a:ext cx="2290680" cy="2090520"/>
          </a:xfrm>
          <a:prstGeom prst="rect">
            <a:avLst/>
          </a:prstGeom>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534240" y="301320"/>
            <a:ext cx="9621720" cy="1262160"/>
          </a:xfrm>
          <a:prstGeom prst="rect">
            <a:avLst/>
          </a:prstGeom>
        </p:spPr>
        <p:txBody>
          <a:bodyPr/>
          <a:lstStyle/>
          <a:p>
            <a:endParaRPr/>
          </a:p>
        </p:txBody>
      </p:sp>
      <p:sp>
        <p:nvSpPr>
          <p:cNvPr id="40" name="PlaceHolder 2"/>
          <p:cNvSpPr>
            <a:spLocks noGrp="1"/>
          </p:cNvSpPr>
          <p:nvPr>
            <p:ph type="subTitle"/>
          </p:nvPr>
        </p:nvSpPr>
        <p:spPr>
          <a:xfrm>
            <a:off x="534240" y="1768680"/>
            <a:ext cx="4694760" cy="4384080"/>
          </a:xfrm>
          <a:prstGeom prst="rect">
            <a:avLst/>
          </a:prstGeom>
        </p:spPr>
        <p:txBody>
          <a:bodyPr anchor="ct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34240" y="301320"/>
            <a:ext cx="9621720" cy="1262160"/>
          </a:xfrm>
          <a:prstGeom prst="rect">
            <a:avLst/>
          </a:prstGeom>
        </p:spPr>
        <p:txBody>
          <a:bodyPr/>
          <a:lstStyle/>
          <a:p>
            <a:endParaRPr/>
          </a:p>
        </p:txBody>
      </p:sp>
      <p:sp>
        <p:nvSpPr>
          <p:cNvPr id="42" name="PlaceHolder 2"/>
          <p:cNvSpPr>
            <a:spLocks noGrp="1"/>
          </p:cNvSpPr>
          <p:nvPr>
            <p:ph type="body"/>
          </p:nvPr>
        </p:nvSpPr>
        <p:spPr>
          <a:xfrm>
            <a:off x="534240" y="1768680"/>
            <a:ext cx="4694760" cy="4383720"/>
          </a:xfrm>
          <a:prstGeom prst="rect">
            <a:avLst/>
          </a:prstGeom>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34240" y="301320"/>
            <a:ext cx="9621720" cy="1262160"/>
          </a:xfrm>
          <a:prstGeom prst="rect">
            <a:avLst/>
          </a:prstGeom>
        </p:spPr>
        <p:txBody>
          <a:bodyPr/>
          <a:lstStyle/>
          <a:p>
            <a:endParaRPr/>
          </a:p>
        </p:txBody>
      </p:sp>
      <p:sp>
        <p:nvSpPr>
          <p:cNvPr id="44" name="PlaceHolder 2"/>
          <p:cNvSpPr>
            <a:spLocks noGrp="1"/>
          </p:cNvSpPr>
          <p:nvPr>
            <p:ph type="body"/>
          </p:nvPr>
        </p:nvSpPr>
        <p:spPr>
          <a:xfrm>
            <a:off x="534240" y="1768680"/>
            <a:ext cx="2290680" cy="4383720"/>
          </a:xfrm>
          <a:prstGeom prst="rect">
            <a:avLst/>
          </a:prstGeom>
        </p:spPr>
        <p:txBody>
          <a:bodyPr/>
          <a:lstStyle/>
          <a:p>
            <a:endParaRPr/>
          </a:p>
        </p:txBody>
      </p:sp>
      <p:sp>
        <p:nvSpPr>
          <p:cNvPr id="45" name="PlaceHolder 3"/>
          <p:cNvSpPr>
            <a:spLocks noGrp="1"/>
          </p:cNvSpPr>
          <p:nvPr>
            <p:ph type="body"/>
          </p:nvPr>
        </p:nvSpPr>
        <p:spPr>
          <a:xfrm>
            <a:off x="2939760" y="1768680"/>
            <a:ext cx="2290680" cy="4383720"/>
          </a:xfrm>
          <a:prstGeom prst="rect">
            <a:avLst/>
          </a:prstGeom>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534240" y="301320"/>
            <a:ext cx="9621720" cy="1262160"/>
          </a:xfrm>
          <a:prstGeom prst="rect">
            <a:avLst/>
          </a:prstGeom>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534240" y="301320"/>
            <a:ext cx="9621720" cy="5851080"/>
          </a:xfrm>
          <a:prstGeom prst="rect">
            <a:avLst/>
          </a:prstGeom>
        </p:spPr>
        <p:txBody>
          <a:bodyPr anchor="ct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34240" y="301320"/>
            <a:ext cx="9621720" cy="1262160"/>
          </a:xfrm>
          <a:prstGeom prst="rect">
            <a:avLst/>
          </a:prstGeom>
        </p:spPr>
        <p:txBody>
          <a:bodyPr/>
          <a:lstStyle/>
          <a:p>
            <a:endParaRPr/>
          </a:p>
        </p:txBody>
      </p:sp>
      <p:sp>
        <p:nvSpPr>
          <p:cNvPr id="49" name="PlaceHolder 2"/>
          <p:cNvSpPr>
            <a:spLocks noGrp="1"/>
          </p:cNvSpPr>
          <p:nvPr>
            <p:ph type="body"/>
          </p:nvPr>
        </p:nvSpPr>
        <p:spPr>
          <a:xfrm>
            <a:off x="534240" y="1768680"/>
            <a:ext cx="2290680" cy="2090520"/>
          </a:xfrm>
          <a:prstGeom prst="rect">
            <a:avLst/>
          </a:prstGeom>
        </p:spPr>
        <p:txBody>
          <a:bodyPr/>
          <a:lstStyle/>
          <a:p>
            <a:endParaRPr/>
          </a:p>
        </p:txBody>
      </p:sp>
      <p:sp>
        <p:nvSpPr>
          <p:cNvPr id="50" name="PlaceHolder 3"/>
          <p:cNvSpPr>
            <a:spLocks noGrp="1"/>
          </p:cNvSpPr>
          <p:nvPr>
            <p:ph type="body"/>
          </p:nvPr>
        </p:nvSpPr>
        <p:spPr>
          <a:xfrm>
            <a:off x="534240" y="4057920"/>
            <a:ext cx="2290680" cy="2090520"/>
          </a:xfrm>
          <a:prstGeom prst="rect">
            <a:avLst/>
          </a:prstGeom>
        </p:spPr>
        <p:txBody>
          <a:bodyPr/>
          <a:lstStyle/>
          <a:p>
            <a:endParaRPr/>
          </a:p>
        </p:txBody>
      </p:sp>
      <p:sp>
        <p:nvSpPr>
          <p:cNvPr id="51" name="PlaceHolder 4"/>
          <p:cNvSpPr>
            <a:spLocks noGrp="1"/>
          </p:cNvSpPr>
          <p:nvPr>
            <p:ph type="body"/>
          </p:nvPr>
        </p:nvSpPr>
        <p:spPr>
          <a:xfrm>
            <a:off x="2939760" y="1768680"/>
            <a:ext cx="2290680" cy="4383720"/>
          </a:xfrm>
          <a:prstGeom prst="rect">
            <a:avLst/>
          </a:prstGeom>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34240" y="301320"/>
            <a:ext cx="9621720" cy="1262160"/>
          </a:xfrm>
          <a:prstGeom prst="rect">
            <a:avLst/>
          </a:prstGeom>
        </p:spPr>
        <p:txBody>
          <a:bodyPr/>
          <a:lstStyle/>
          <a:p>
            <a:endParaRPr/>
          </a:p>
        </p:txBody>
      </p:sp>
      <p:sp>
        <p:nvSpPr>
          <p:cNvPr id="4" name="PlaceHolder 2"/>
          <p:cNvSpPr>
            <a:spLocks noGrp="1"/>
          </p:cNvSpPr>
          <p:nvPr>
            <p:ph type="subTitle"/>
          </p:nvPr>
        </p:nvSpPr>
        <p:spPr>
          <a:xfrm>
            <a:off x="534240" y="1768680"/>
            <a:ext cx="4694760" cy="4384080"/>
          </a:xfrm>
          <a:prstGeom prst="rect">
            <a:avLst/>
          </a:prstGeom>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34240" y="301320"/>
            <a:ext cx="9621720" cy="1262160"/>
          </a:xfrm>
          <a:prstGeom prst="rect">
            <a:avLst/>
          </a:prstGeom>
        </p:spPr>
        <p:txBody>
          <a:bodyPr/>
          <a:lstStyle/>
          <a:p>
            <a:endParaRPr/>
          </a:p>
        </p:txBody>
      </p:sp>
      <p:sp>
        <p:nvSpPr>
          <p:cNvPr id="53" name="PlaceHolder 2"/>
          <p:cNvSpPr>
            <a:spLocks noGrp="1"/>
          </p:cNvSpPr>
          <p:nvPr>
            <p:ph type="body"/>
          </p:nvPr>
        </p:nvSpPr>
        <p:spPr>
          <a:xfrm>
            <a:off x="534240" y="1768680"/>
            <a:ext cx="2290680" cy="4383720"/>
          </a:xfrm>
          <a:prstGeom prst="rect">
            <a:avLst/>
          </a:prstGeom>
        </p:spPr>
        <p:txBody>
          <a:bodyPr/>
          <a:lstStyle/>
          <a:p>
            <a:endParaRPr/>
          </a:p>
        </p:txBody>
      </p:sp>
      <p:sp>
        <p:nvSpPr>
          <p:cNvPr id="54" name="PlaceHolder 3"/>
          <p:cNvSpPr>
            <a:spLocks noGrp="1"/>
          </p:cNvSpPr>
          <p:nvPr>
            <p:ph type="body"/>
          </p:nvPr>
        </p:nvSpPr>
        <p:spPr>
          <a:xfrm>
            <a:off x="2939760" y="1768680"/>
            <a:ext cx="2290680" cy="2090520"/>
          </a:xfrm>
          <a:prstGeom prst="rect">
            <a:avLst/>
          </a:prstGeom>
        </p:spPr>
        <p:txBody>
          <a:bodyPr/>
          <a:lstStyle/>
          <a:p>
            <a:endParaRPr/>
          </a:p>
        </p:txBody>
      </p:sp>
      <p:sp>
        <p:nvSpPr>
          <p:cNvPr id="55" name="PlaceHolder 4"/>
          <p:cNvSpPr>
            <a:spLocks noGrp="1"/>
          </p:cNvSpPr>
          <p:nvPr>
            <p:ph type="body"/>
          </p:nvPr>
        </p:nvSpPr>
        <p:spPr>
          <a:xfrm>
            <a:off x="2939760" y="4057920"/>
            <a:ext cx="2290680" cy="2090520"/>
          </a:xfrm>
          <a:prstGeom prst="rect">
            <a:avLst/>
          </a:prstGeom>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34240" y="301320"/>
            <a:ext cx="9621720" cy="1262160"/>
          </a:xfrm>
          <a:prstGeom prst="rect">
            <a:avLst/>
          </a:prstGeom>
        </p:spPr>
        <p:txBody>
          <a:bodyPr/>
          <a:lstStyle/>
          <a:p>
            <a:endParaRPr/>
          </a:p>
        </p:txBody>
      </p:sp>
      <p:sp>
        <p:nvSpPr>
          <p:cNvPr id="57" name="PlaceHolder 2"/>
          <p:cNvSpPr>
            <a:spLocks noGrp="1"/>
          </p:cNvSpPr>
          <p:nvPr>
            <p:ph type="body"/>
          </p:nvPr>
        </p:nvSpPr>
        <p:spPr>
          <a:xfrm>
            <a:off x="534240" y="1768680"/>
            <a:ext cx="2290680" cy="2090520"/>
          </a:xfrm>
          <a:prstGeom prst="rect">
            <a:avLst/>
          </a:prstGeom>
        </p:spPr>
        <p:txBody>
          <a:bodyPr/>
          <a:lstStyle/>
          <a:p>
            <a:endParaRPr/>
          </a:p>
        </p:txBody>
      </p:sp>
      <p:sp>
        <p:nvSpPr>
          <p:cNvPr id="58" name="PlaceHolder 3"/>
          <p:cNvSpPr>
            <a:spLocks noGrp="1"/>
          </p:cNvSpPr>
          <p:nvPr>
            <p:ph type="body"/>
          </p:nvPr>
        </p:nvSpPr>
        <p:spPr>
          <a:xfrm>
            <a:off x="2939760" y="1768680"/>
            <a:ext cx="2290680" cy="2090520"/>
          </a:xfrm>
          <a:prstGeom prst="rect">
            <a:avLst/>
          </a:prstGeom>
        </p:spPr>
        <p:txBody>
          <a:bodyPr/>
          <a:lstStyle/>
          <a:p>
            <a:endParaRPr/>
          </a:p>
        </p:txBody>
      </p:sp>
      <p:sp>
        <p:nvSpPr>
          <p:cNvPr id="59" name="PlaceHolder 4"/>
          <p:cNvSpPr>
            <a:spLocks noGrp="1"/>
          </p:cNvSpPr>
          <p:nvPr>
            <p:ph type="body"/>
          </p:nvPr>
        </p:nvSpPr>
        <p:spPr>
          <a:xfrm>
            <a:off x="534240" y="4057920"/>
            <a:ext cx="4694040" cy="2090520"/>
          </a:xfrm>
          <a:prstGeom prst="rect">
            <a:avLst/>
          </a:prstGeom>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34240" y="301320"/>
            <a:ext cx="9621720" cy="1262160"/>
          </a:xfrm>
          <a:prstGeom prst="rect">
            <a:avLst/>
          </a:prstGeom>
        </p:spPr>
        <p:txBody>
          <a:bodyPr/>
          <a:lstStyle/>
          <a:p>
            <a:endParaRPr/>
          </a:p>
        </p:txBody>
      </p:sp>
      <p:sp>
        <p:nvSpPr>
          <p:cNvPr id="61" name="PlaceHolder 2"/>
          <p:cNvSpPr>
            <a:spLocks noGrp="1"/>
          </p:cNvSpPr>
          <p:nvPr>
            <p:ph type="body"/>
          </p:nvPr>
        </p:nvSpPr>
        <p:spPr>
          <a:xfrm>
            <a:off x="534240" y="1768680"/>
            <a:ext cx="4694760" cy="2090520"/>
          </a:xfrm>
          <a:prstGeom prst="rect">
            <a:avLst/>
          </a:prstGeom>
        </p:spPr>
        <p:txBody>
          <a:bodyPr/>
          <a:lstStyle/>
          <a:p>
            <a:endParaRPr/>
          </a:p>
        </p:txBody>
      </p:sp>
      <p:sp>
        <p:nvSpPr>
          <p:cNvPr id="62" name="PlaceHolder 3"/>
          <p:cNvSpPr>
            <a:spLocks noGrp="1"/>
          </p:cNvSpPr>
          <p:nvPr>
            <p:ph type="body"/>
          </p:nvPr>
        </p:nvSpPr>
        <p:spPr>
          <a:xfrm>
            <a:off x="534240" y="4057920"/>
            <a:ext cx="4694760" cy="2090520"/>
          </a:xfrm>
          <a:prstGeom prst="rect">
            <a:avLst/>
          </a:prstGeom>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4240" y="301320"/>
            <a:ext cx="9621720" cy="1262160"/>
          </a:xfrm>
          <a:prstGeom prst="rect">
            <a:avLst/>
          </a:prstGeom>
        </p:spPr>
        <p:txBody>
          <a:bodyPr/>
          <a:lstStyle/>
          <a:p>
            <a:endParaRPr/>
          </a:p>
        </p:txBody>
      </p:sp>
      <p:sp>
        <p:nvSpPr>
          <p:cNvPr id="64" name="PlaceHolder 2"/>
          <p:cNvSpPr>
            <a:spLocks noGrp="1"/>
          </p:cNvSpPr>
          <p:nvPr>
            <p:ph type="body"/>
          </p:nvPr>
        </p:nvSpPr>
        <p:spPr>
          <a:xfrm>
            <a:off x="534240" y="1768680"/>
            <a:ext cx="2290680" cy="2090520"/>
          </a:xfrm>
          <a:prstGeom prst="rect">
            <a:avLst/>
          </a:prstGeom>
        </p:spPr>
        <p:txBody>
          <a:bodyPr/>
          <a:lstStyle/>
          <a:p>
            <a:endParaRPr/>
          </a:p>
        </p:txBody>
      </p:sp>
      <p:sp>
        <p:nvSpPr>
          <p:cNvPr id="65" name="PlaceHolder 3"/>
          <p:cNvSpPr>
            <a:spLocks noGrp="1"/>
          </p:cNvSpPr>
          <p:nvPr>
            <p:ph type="body"/>
          </p:nvPr>
        </p:nvSpPr>
        <p:spPr>
          <a:xfrm>
            <a:off x="2939760" y="1768680"/>
            <a:ext cx="2290680" cy="2090520"/>
          </a:xfrm>
          <a:prstGeom prst="rect">
            <a:avLst/>
          </a:prstGeom>
        </p:spPr>
        <p:txBody>
          <a:bodyPr/>
          <a:lstStyle/>
          <a:p>
            <a:endParaRPr/>
          </a:p>
        </p:txBody>
      </p:sp>
      <p:sp>
        <p:nvSpPr>
          <p:cNvPr id="66" name="PlaceHolder 4"/>
          <p:cNvSpPr>
            <a:spLocks noGrp="1"/>
          </p:cNvSpPr>
          <p:nvPr>
            <p:ph type="body"/>
          </p:nvPr>
        </p:nvSpPr>
        <p:spPr>
          <a:xfrm>
            <a:off x="2939760" y="4057920"/>
            <a:ext cx="2290680" cy="2090520"/>
          </a:xfrm>
          <a:prstGeom prst="rect">
            <a:avLst/>
          </a:prstGeom>
        </p:spPr>
        <p:txBody>
          <a:bodyPr/>
          <a:lstStyle/>
          <a:p>
            <a:endParaRPr/>
          </a:p>
        </p:txBody>
      </p:sp>
      <p:sp>
        <p:nvSpPr>
          <p:cNvPr id="67" name="PlaceHolder 5"/>
          <p:cNvSpPr>
            <a:spLocks noGrp="1"/>
          </p:cNvSpPr>
          <p:nvPr>
            <p:ph type="body"/>
          </p:nvPr>
        </p:nvSpPr>
        <p:spPr>
          <a:xfrm>
            <a:off x="534240" y="4057920"/>
            <a:ext cx="2290680" cy="2090520"/>
          </a:xfrm>
          <a:prstGeom prst="rect">
            <a:avLst/>
          </a:prstGeom>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Immagine 70"/>
          <p:cNvPicPr>
            <a:picLocks noChangeAspect="1" noChangeArrowheads="1"/>
          </p:cNvPicPr>
          <p:nvPr/>
        </p:nvPicPr>
        <p:blipFill>
          <a:blip r:embed="rId2"/>
          <a:srcRect/>
          <a:stretch>
            <a:fillRect/>
          </a:stretch>
        </p:blipFill>
        <p:spPr bwMode="auto">
          <a:xfrm>
            <a:off x="2940050" y="4189413"/>
            <a:ext cx="2290763" cy="1827212"/>
          </a:xfrm>
          <a:prstGeom prst="rect">
            <a:avLst/>
          </a:prstGeom>
          <a:noFill/>
          <a:ln w="9525">
            <a:noFill/>
            <a:miter lim="800000"/>
            <a:headEnd/>
            <a:tailEnd/>
          </a:ln>
        </p:spPr>
      </p:pic>
      <p:pic>
        <p:nvPicPr>
          <p:cNvPr id="6" name="Immagine 71"/>
          <p:cNvPicPr>
            <a:picLocks noChangeAspect="1" noChangeArrowheads="1"/>
          </p:cNvPicPr>
          <p:nvPr/>
        </p:nvPicPr>
        <p:blipFill>
          <a:blip r:embed="rId2"/>
          <a:srcRect/>
          <a:stretch>
            <a:fillRect/>
          </a:stretch>
        </p:blipFill>
        <p:spPr bwMode="auto">
          <a:xfrm>
            <a:off x="533400" y="4189413"/>
            <a:ext cx="2290763" cy="1827212"/>
          </a:xfrm>
          <a:prstGeom prst="rect">
            <a:avLst/>
          </a:prstGeom>
          <a:noFill/>
          <a:ln w="9525">
            <a:noFill/>
            <a:miter lim="800000"/>
            <a:headEnd/>
            <a:tailEnd/>
          </a:ln>
        </p:spPr>
      </p:pic>
      <p:sp>
        <p:nvSpPr>
          <p:cNvPr id="68" name="PlaceHolder 1"/>
          <p:cNvSpPr>
            <a:spLocks noGrp="1"/>
          </p:cNvSpPr>
          <p:nvPr>
            <p:ph type="title"/>
          </p:nvPr>
        </p:nvSpPr>
        <p:spPr>
          <a:xfrm>
            <a:off x="534240" y="301320"/>
            <a:ext cx="9621720" cy="1262160"/>
          </a:xfrm>
          <a:prstGeom prst="rect">
            <a:avLst/>
          </a:prstGeom>
        </p:spPr>
        <p:txBody>
          <a:bodyPr/>
          <a:lstStyle/>
          <a:p>
            <a:endParaRPr/>
          </a:p>
        </p:txBody>
      </p:sp>
      <p:sp>
        <p:nvSpPr>
          <p:cNvPr id="69" name="PlaceHolder 2"/>
          <p:cNvSpPr>
            <a:spLocks noGrp="1"/>
          </p:cNvSpPr>
          <p:nvPr>
            <p:ph type="body"/>
          </p:nvPr>
        </p:nvSpPr>
        <p:spPr>
          <a:xfrm>
            <a:off x="534240" y="1768680"/>
            <a:ext cx="2290680" cy="2090520"/>
          </a:xfrm>
          <a:prstGeom prst="rect">
            <a:avLst/>
          </a:prstGeom>
        </p:spPr>
        <p:txBody>
          <a:bodyPr/>
          <a:lstStyle/>
          <a:p>
            <a:endParaRPr/>
          </a:p>
        </p:txBody>
      </p:sp>
      <p:sp>
        <p:nvSpPr>
          <p:cNvPr id="70" name="PlaceHolder 3"/>
          <p:cNvSpPr>
            <a:spLocks noGrp="1"/>
          </p:cNvSpPr>
          <p:nvPr>
            <p:ph type="body"/>
          </p:nvPr>
        </p:nvSpPr>
        <p:spPr>
          <a:xfrm>
            <a:off x="2939760" y="1768680"/>
            <a:ext cx="2290680" cy="2090520"/>
          </a:xfrm>
          <a:prstGeom prst="rect">
            <a:avLst/>
          </a:prstGeom>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34240" y="301320"/>
            <a:ext cx="9621720" cy="1262160"/>
          </a:xfrm>
          <a:prstGeom prst="rect">
            <a:avLst/>
          </a:prstGeom>
        </p:spPr>
        <p:txBody>
          <a:bodyPr/>
          <a:lstStyle/>
          <a:p>
            <a:endParaRPr/>
          </a:p>
        </p:txBody>
      </p:sp>
      <p:sp>
        <p:nvSpPr>
          <p:cNvPr id="6" name="PlaceHolder 2"/>
          <p:cNvSpPr>
            <a:spLocks noGrp="1"/>
          </p:cNvSpPr>
          <p:nvPr>
            <p:ph type="body"/>
          </p:nvPr>
        </p:nvSpPr>
        <p:spPr>
          <a:xfrm>
            <a:off x="534240" y="1768680"/>
            <a:ext cx="4694760" cy="4383720"/>
          </a:xfrm>
          <a:prstGeom prst="rect">
            <a:avLst/>
          </a:prstGeom>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34240" y="301320"/>
            <a:ext cx="9621720" cy="1262160"/>
          </a:xfrm>
          <a:prstGeom prst="rect">
            <a:avLst/>
          </a:prstGeom>
        </p:spPr>
        <p:txBody>
          <a:bodyPr/>
          <a:lstStyle/>
          <a:p>
            <a:endParaRPr/>
          </a:p>
        </p:txBody>
      </p:sp>
      <p:sp>
        <p:nvSpPr>
          <p:cNvPr id="8" name="PlaceHolder 2"/>
          <p:cNvSpPr>
            <a:spLocks noGrp="1"/>
          </p:cNvSpPr>
          <p:nvPr>
            <p:ph type="body"/>
          </p:nvPr>
        </p:nvSpPr>
        <p:spPr>
          <a:xfrm>
            <a:off x="534240" y="1768680"/>
            <a:ext cx="2290680" cy="4383720"/>
          </a:xfrm>
          <a:prstGeom prst="rect">
            <a:avLst/>
          </a:prstGeom>
        </p:spPr>
        <p:txBody>
          <a:bodyPr/>
          <a:lstStyle/>
          <a:p>
            <a:endParaRPr/>
          </a:p>
        </p:txBody>
      </p:sp>
      <p:sp>
        <p:nvSpPr>
          <p:cNvPr id="9" name="PlaceHolder 3"/>
          <p:cNvSpPr>
            <a:spLocks noGrp="1"/>
          </p:cNvSpPr>
          <p:nvPr>
            <p:ph type="body"/>
          </p:nvPr>
        </p:nvSpPr>
        <p:spPr>
          <a:xfrm>
            <a:off x="2939760" y="1768680"/>
            <a:ext cx="2290680" cy="4383720"/>
          </a:xfrm>
          <a:prstGeom prst="rect">
            <a:avLst/>
          </a:prstGeom>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34240" y="301320"/>
            <a:ext cx="9621720" cy="1262160"/>
          </a:xfrm>
          <a:prstGeom prst="rect">
            <a:avLst/>
          </a:prstGeom>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34240" y="301320"/>
            <a:ext cx="9621720" cy="5851080"/>
          </a:xfrm>
          <a:prstGeom prst="rect">
            <a:avLst/>
          </a:prstGeom>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34240" y="301320"/>
            <a:ext cx="9621720" cy="1262160"/>
          </a:xfrm>
          <a:prstGeom prst="rect">
            <a:avLst/>
          </a:prstGeom>
        </p:spPr>
        <p:txBody>
          <a:bodyPr/>
          <a:lstStyle/>
          <a:p>
            <a:endParaRPr/>
          </a:p>
        </p:txBody>
      </p:sp>
      <p:sp>
        <p:nvSpPr>
          <p:cNvPr id="13" name="PlaceHolder 2"/>
          <p:cNvSpPr>
            <a:spLocks noGrp="1"/>
          </p:cNvSpPr>
          <p:nvPr>
            <p:ph type="body"/>
          </p:nvPr>
        </p:nvSpPr>
        <p:spPr>
          <a:xfrm>
            <a:off x="534240" y="1768680"/>
            <a:ext cx="2290680" cy="2090520"/>
          </a:xfrm>
          <a:prstGeom prst="rect">
            <a:avLst/>
          </a:prstGeom>
        </p:spPr>
        <p:txBody>
          <a:bodyPr/>
          <a:lstStyle/>
          <a:p>
            <a:endParaRPr/>
          </a:p>
        </p:txBody>
      </p:sp>
      <p:sp>
        <p:nvSpPr>
          <p:cNvPr id="14" name="PlaceHolder 3"/>
          <p:cNvSpPr>
            <a:spLocks noGrp="1"/>
          </p:cNvSpPr>
          <p:nvPr>
            <p:ph type="body"/>
          </p:nvPr>
        </p:nvSpPr>
        <p:spPr>
          <a:xfrm>
            <a:off x="534240" y="4057920"/>
            <a:ext cx="2290680" cy="2090520"/>
          </a:xfrm>
          <a:prstGeom prst="rect">
            <a:avLst/>
          </a:prstGeom>
        </p:spPr>
        <p:txBody>
          <a:bodyPr/>
          <a:lstStyle/>
          <a:p>
            <a:endParaRPr/>
          </a:p>
        </p:txBody>
      </p:sp>
      <p:sp>
        <p:nvSpPr>
          <p:cNvPr id="15" name="PlaceHolder 4"/>
          <p:cNvSpPr>
            <a:spLocks noGrp="1"/>
          </p:cNvSpPr>
          <p:nvPr>
            <p:ph type="body"/>
          </p:nvPr>
        </p:nvSpPr>
        <p:spPr>
          <a:xfrm>
            <a:off x="2939760" y="1768680"/>
            <a:ext cx="2290680" cy="4383720"/>
          </a:xfrm>
          <a:prstGeom prst="rect">
            <a:avLst/>
          </a:prstGeom>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34240" y="301320"/>
            <a:ext cx="9621720" cy="1262160"/>
          </a:xfrm>
          <a:prstGeom prst="rect">
            <a:avLst/>
          </a:prstGeom>
        </p:spPr>
        <p:txBody>
          <a:bodyPr/>
          <a:lstStyle/>
          <a:p>
            <a:endParaRPr/>
          </a:p>
        </p:txBody>
      </p:sp>
      <p:sp>
        <p:nvSpPr>
          <p:cNvPr id="17" name="PlaceHolder 2"/>
          <p:cNvSpPr>
            <a:spLocks noGrp="1"/>
          </p:cNvSpPr>
          <p:nvPr>
            <p:ph type="body"/>
          </p:nvPr>
        </p:nvSpPr>
        <p:spPr>
          <a:xfrm>
            <a:off x="534240" y="1768680"/>
            <a:ext cx="2290680" cy="4383720"/>
          </a:xfrm>
          <a:prstGeom prst="rect">
            <a:avLst/>
          </a:prstGeom>
        </p:spPr>
        <p:txBody>
          <a:bodyPr/>
          <a:lstStyle/>
          <a:p>
            <a:endParaRPr/>
          </a:p>
        </p:txBody>
      </p:sp>
      <p:sp>
        <p:nvSpPr>
          <p:cNvPr id="18" name="PlaceHolder 3"/>
          <p:cNvSpPr>
            <a:spLocks noGrp="1"/>
          </p:cNvSpPr>
          <p:nvPr>
            <p:ph type="body"/>
          </p:nvPr>
        </p:nvSpPr>
        <p:spPr>
          <a:xfrm>
            <a:off x="2939760" y="1768680"/>
            <a:ext cx="2290680" cy="2090520"/>
          </a:xfrm>
          <a:prstGeom prst="rect">
            <a:avLst/>
          </a:prstGeom>
        </p:spPr>
        <p:txBody>
          <a:bodyPr/>
          <a:lstStyle/>
          <a:p>
            <a:endParaRPr/>
          </a:p>
        </p:txBody>
      </p:sp>
      <p:sp>
        <p:nvSpPr>
          <p:cNvPr id="19" name="PlaceHolder 4"/>
          <p:cNvSpPr>
            <a:spLocks noGrp="1"/>
          </p:cNvSpPr>
          <p:nvPr>
            <p:ph type="body"/>
          </p:nvPr>
        </p:nvSpPr>
        <p:spPr>
          <a:xfrm>
            <a:off x="2939760" y="4057920"/>
            <a:ext cx="2290680" cy="2090520"/>
          </a:xfrm>
          <a:prstGeom prst="rect">
            <a:avLst/>
          </a:prstGeom>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34240" y="301320"/>
            <a:ext cx="9621720" cy="1262160"/>
          </a:xfrm>
          <a:prstGeom prst="rect">
            <a:avLst/>
          </a:prstGeom>
        </p:spPr>
        <p:txBody>
          <a:bodyPr/>
          <a:lstStyle/>
          <a:p>
            <a:endParaRPr/>
          </a:p>
        </p:txBody>
      </p:sp>
      <p:sp>
        <p:nvSpPr>
          <p:cNvPr id="21" name="PlaceHolder 2"/>
          <p:cNvSpPr>
            <a:spLocks noGrp="1"/>
          </p:cNvSpPr>
          <p:nvPr>
            <p:ph type="body"/>
          </p:nvPr>
        </p:nvSpPr>
        <p:spPr>
          <a:xfrm>
            <a:off x="534240" y="1768680"/>
            <a:ext cx="2290680" cy="2090520"/>
          </a:xfrm>
          <a:prstGeom prst="rect">
            <a:avLst/>
          </a:prstGeom>
        </p:spPr>
        <p:txBody>
          <a:bodyPr/>
          <a:lstStyle/>
          <a:p>
            <a:endParaRPr/>
          </a:p>
        </p:txBody>
      </p:sp>
      <p:sp>
        <p:nvSpPr>
          <p:cNvPr id="22" name="PlaceHolder 3"/>
          <p:cNvSpPr>
            <a:spLocks noGrp="1"/>
          </p:cNvSpPr>
          <p:nvPr>
            <p:ph type="body"/>
          </p:nvPr>
        </p:nvSpPr>
        <p:spPr>
          <a:xfrm>
            <a:off x="2939760" y="1768680"/>
            <a:ext cx="2290680" cy="2090520"/>
          </a:xfrm>
          <a:prstGeom prst="rect">
            <a:avLst/>
          </a:prstGeom>
        </p:spPr>
        <p:txBody>
          <a:bodyPr/>
          <a:lstStyle/>
          <a:p>
            <a:endParaRPr/>
          </a:p>
        </p:txBody>
      </p:sp>
      <p:sp>
        <p:nvSpPr>
          <p:cNvPr id="23" name="PlaceHolder 4"/>
          <p:cNvSpPr>
            <a:spLocks noGrp="1"/>
          </p:cNvSpPr>
          <p:nvPr>
            <p:ph type="body"/>
          </p:nvPr>
        </p:nvSpPr>
        <p:spPr>
          <a:xfrm>
            <a:off x="534240" y="4057920"/>
            <a:ext cx="4694040" cy="2090520"/>
          </a:xfrm>
          <a:prstGeom prst="rect">
            <a:avLst/>
          </a:prstGeom>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PlaceHolder 1"/>
          <p:cNvSpPr>
            <a:spLocks noGrp="1"/>
          </p:cNvSpPr>
          <p:nvPr>
            <p:ph type="title"/>
          </p:nvPr>
        </p:nvSpPr>
        <p:spPr bwMode="auto">
          <a:xfrm>
            <a:off x="534988" y="301625"/>
            <a:ext cx="9620250" cy="126206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it-IT" smtClean="0"/>
              <a:t>Fate clic per modificare il formato del testo del titolo</a:t>
            </a:r>
          </a:p>
        </p:txBody>
      </p:sp>
      <p:sp>
        <p:nvSpPr>
          <p:cNvPr id="4" name="PlaceHolder 2"/>
          <p:cNvSpPr>
            <a:spLocks noGrp="1"/>
          </p:cNvSpPr>
          <p:nvPr>
            <p:ph type="body"/>
          </p:nvPr>
        </p:nvSpPr>
        <p:spPr>
          <a:xfrm>
            <a:off x="534988" y="1768475"/>
            <a:ext cx="4694237" cy="4384675"/>
          </a:xfrm>
          <a:prstGeom prst="rect">
            <a:avLst/>
          </a:prstGeom>
        </p:spPr>
        <p:txBody>
          <a:bodyPr wrap="none" lIns="0" tIns="0" rIns="0" bIns="0" anchor="ctr"/>
          <a:lstStyle/>
          <a:p>
            <a:r>
              <a:rPr lang="it-IT"/>
              <a:t>Fate clic per modificare il formato del testo della struttura</a:t>
            </a:r>
            <a:endParaRPr/>
          </a:p>
          <a:p>
            <a:pPr lvl="1"/>
            <a:r>
              <a:rPr lang="it-IT"/>
              <a:t>Secondo livello struttura</a:t>
            </a:r>
            <a:endParaRPr/>
          </a:p>
          <a:p>
            <a:pPr lvl="2"/>
            <a:r>
              <a:rPr lang="it-IT"/>
              <a:t>Terzo livello struttura</a:t>
            </a:r>
            <a:endParaRPr/>
          </a:p>
          <a:p>
            <a:pPr lvl="3"/>
            <a:r>
              <a:rPr lang="it-IT"/>
              <a:t>Quarto livello struttura</a:t>
            </a:r>
            <a:endParaRPr/>
          </a:p>
          <a:p>
            <a:pPr lvl="4"/>
            <a:r>
              <a:rPr lang="it-IT"/>
              <a:t>Quinto livello struttura</a:t>
            </a:r>
            <a:endParaRPr/>
          </a:p>
          <a:p>
            <a:pPr lvl="5"/>
            <a:r>
              <a:rPr lang="it-IT"/>
              <a:t>Sesto livello struttura</a:t>
            </a:r>
            <a:endParaRPr/>
          </a:p>
          <a:p>
            <a:pPr lvl="6"/>
            <a:r>
              <a:rPr lang="it-IT"/>
              <a:t>Settimo livello struttura</a:t>
            </a:r>
            <a:endParaRPr/>
          </a:p>
        </p:txBody>
      </p:sp>
      <p:sp>
        <p:nvSpPr>
          <p:cNvPr id="2" name="PlaceHolder 3"/>
          <p:cNvSpPr>
            <a:spLocks noGrp="1"/>
          </p:cNvSpPr>
          <p:nvPr>
            <p:ph type="body"/>
          </p:nvPr>
        </p:nvSpPr>
        <p:spPr>
          <a:xfrm>
            <a:off x="5464175" y="1768475"/>
            <a:ext cx="4694238" cy="4384675"/>
          </a:xfrm>
          <a:prstGeom prst="rect">
            <a:avLst/>
          </a:prstGeom>
        </p:spPr>
        <p:txBody>
          <a:bodyPr wrap="none" lIns="0" tIns="0" rIns="0" bIns="0" anchor="ctr"/>
          <a:lstStyle/>
          <a:p>
            <a:r>
              <a:rPr lang="it-IT"/>
              <a:t>Fate clic per modificare il formato del testo della struttura</a:t>
            </a:r>
            <a:endParaRPr/>
          </a:p>
          <a:p>
            <a:pPr lvl="1"/>
            <a:r>
              <a:rPr lang="it-IT"/>
              <a:t>Secondo livello struttura</a:t>
            </a:r>
            <a:endParaRPr/>
          </a:p>
          <a:p>
            <a:pPr lvl="2"/>
            <a:r>
              <a:rPr lang="it-IT"/>
              <a:t>Terzo livello struttura</a:t>
            </a:r>
            <a:endParaRPr/>
          </a:p>
          <a:p>
            <a:pPr lvl="3"/>
            <a:r>
              <a:rPr lang="it-IT"/>
              <a:t>Quarto livello struttura</a:t>
            </a:r>
            <a:endParaRPr/>
          </a:p>
          <a:p>
            <a:pPr lvl="4"/>
            <a:r>
              <a:rPr lang="it-IT"/>
              <a:t>Quinto livello struttura</a:t>
            </a:r>
            <a:endParaRPr/>
          </a:p>
          <a:p>
            <a:pPr lvl="5"/>
            <a:r>
              <a:rPr lang="it-IT"/>
              <a:t>Sesto livello struttura</a:t>
            </a:r>
            <a:endParaRPr/>
          </a:p>
          <a:p>
            <a:pPr lvl="6"/>
            <a:r>
              <a:rPr lang="it-IT"/>
              <a:t>Settimo livello struttura</a:t>
            </a:r>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86"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2pPr>
      <a:lvl3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3pPr>
      <a:lvl4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4pPr>
      <a:lvl5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5pPr>
      <a:lvl6pPr marL="457200" algn="l" rtl="0" fontAlgn="base">
        <a:lnSpc>
          <a:spcPct val="90000"/>
        </a:lnSpc>
        <a:spcBef>
          <a:spcPct val="0"/>
        </a:spcBef>
        <a:spcAft>
          <a:spcPct val="0"/>
        </a:spcAft>
        <a:defRPr sz="4400">
          <a:solidFill>
            <a:schemeClr val="tx1"/>
          </a:solidFill>
          <a:latin typeface="Arial" charset="0"/>
          <a:cs typeface="DejaVu Sans" pitchFamily="34" charset="0"/>
        </a:defRPr>
      </a:lvl6pPr>
      <a:lvl7pPr marL="914400" algn="l" rtl="0" fontAlgn="base">
        <a:lnSpc>
          <a:spcPct val="90000"/>
        </a:lnSpc>
        <a:spcBef>
          <a:spcPct val="0"/>
        </a:spcBef>
        <a:spcAft>
          <a:spcPct val="0"/>
        </a:spcAft>
        <a:defRPr sz="4400">
          <a:solidFill>
            <a:schemeClr val="tx1"/>
          </a:solidFill>
          <a:latin typeface="Arial" charset="0"/>
          <a:cs typeface="DejaVu Sans" pitchFamily="34" charset="0"/>
        </a:defRPr>
      </a:lvl7pPr>
      <a:lvl8pPr marL="1371600" algn="l" rtl="0" fontAlgn="base">
        <a:lnSpc>
          <a:spcPct val="90000"/>
        </a:lnSpc>
        <a:spcBef>
          <a:spcPct val="0"/>
        </a:spcBef>
        <a:spcAft>
          <a:spcPct val="0"/>
        </a:spcAft>
        <a:defRPr sz="4400">
          <a:solidFill>
            <a:schemeClr val="tx1"/>
          </a:solidFill>
          <a:latin typeface="Arial" charset="0"/>
          <a:cs typeface="DejaVu Sans" pitchFamily="34" charset="0"/>
        </a:defRPr>
      </a:lvl8pPr>
      <a:lvl9pPr marL="1828800" algn="l" rtl="0" fontAlgn="base">
        <a:lnSpc>
          <a:spcPct val="90000"/>
        </a:lnSpc>
        <a:spcBef>
          <a:spcPct val="0"/>
        </a:spcBef>
        <a:spcAft>
          <a:spcPct val="0"/>
        </a:spcAft>
        <a:defRPr sz="4400">
          <a:solidFill>
            <a:schemeClr val="tx1"/>
          </a:solidFill>
          <a:latin typeface="Arial" charset="0"/>
          <a:cs typeface="DejaVu Sans"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PlaceHolder 1"/>
          <p:cNvSpPr>
            <a:spLocks noGrp="1"/>
          </p:cNvSpPr>
          <p:nvPr>
            <p:ph type="title"/>
          </p:nvPr>
        </p:nvSpPr>
        <p:spPr bwMode="auto">
          <a:xfrm>
            <a:off x="534988" y="301625"/>
            <a:ext cx="9621837" cy="1262063"/>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it-IT" smtClean="0"/>
              <a:t>Fate clic per modificare il formato del testo del titolo</a:t>
            </a:r>
          </a:p>
        </p:txBody>
      </p:sp>
      <p:sp>
        <p:nvSpPr>
          <p:cNvPr id="38" name="PlaceHolder 2"/>
          <p:cNvSpPr>
            <a:spLocks noGrp="1"/>
          </p:cNvSpPr>
          <p:nvPr>
            <p:ph type="body"/>
          </p:nvPr>
        </p:nvSpPr>
        <p:spPr>
          <a:xfrm>
            <a:off x="534988" y="1768475"/>
            <a:ext cx="9621837" cy="4384675"/>
          </a:xfrm>
          <a:prstGeom prst="rect">
            <a:avLst/>
          </a:prstGeom>
        </p:spPr>
        <p:txBody>
          <a:bodyPr wrap="none" lIns="0" tIns="0" rIns="0" bIns="0"/>
          <a:lstStyle/>
          <a:p>
            <a:r>
              <a:rPr lang="it-IT"/>
              <a:t>Fate clic per modificare il formato del testo della struttura</a:t>
            </a:r>
            <a:endParaRPr/>
          </a:p>
          <a:p>
            <a:pPr lvl="1"/>
            <a:r>
              <a:rPr lang="it-IT"/>
              <a:t>Secondo livello struttura</a:t>
            </a:r>
            <a:endParaRPr/>
          </a:p>
          <a:p>
            <a:pPr lvl="2"/>
            <a:r>
              <a:rPr lang="it-IT"/>
              <a:t>Terzo livello struttura</a:t>
            </a:r>
            <a:endParaRPr/>
          </a:p>
          <a:p>
            <a:pPr lvl="3"/>
            <a:r>
              <a:rPr lang="it-IT"/>
              <a:t>Quarto livello struttura</a:t>
            </a:r>
            <a:endParaRPr/>
          </a:p>
          <a:p>
            <a:pPr lvl="4"/>
            <a:r>
              <a:rPr lang="it-IT"/>
              <a:t>Quinto livello struttura</a:t>
            </a:r>
            <a:endParaRPr/>
          </a:p>
          <a:p>
            <a:pPr lvl="5"/>
            <a:r>
              <a:rPr lang="it-IT"/>
              <a:t>Sesto livello struttura</a:t>
            </a:r>
            <a:endParaRPr/>
          </a:p>
          <a:p>
            <a:pPr lvl="6"/>
            <a:r>
              <a:rPr lang="it-IT"/>
              <a:t>Settimo livello struttura</a:t>
            </a:r>
            <a:endParaRPr/>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87"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2pPr>
      <a:lvl3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3pPr>
      <a:lvl4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4pPr>
      <a:lvl5pPr algn="l" rtl="0" eaLnBrk="0" fontAlgn="base" hangingPunct="0">
        <a:lnSpc>
          <a:spcPct val="90000"/>
        </a:lnSpc>
        <a:spcBef>
          <a:spcPct val="0"/>
        </a:spcBef>
        <a:spcAft>
          <a:spcPct val="0"/>
        </a:spcAft>
        <a:defRPr sz="4400">
          <a:solidFill>
            <a:schemeClr val="tx1"/>
          </a:solidFill>
          <a:latin typeface="Arial" charset="0"/>
          <a:cs typeface="DejaVu Sans" pitchFamily="34" charset="0"/>
        </a:defRPr>
      </a:lvl5pPr>
      <a:lvl6pPr marL="457200" algn="l" rtl="0" fontAlgn="base">
        <a:lnSpc>
          <a:spcPct val="90000"/>
        </a:lnSpc>
        <a:spcBef>
          <a:spcPct val="0"/>
        </a:spcBef>
        <a:spcAft>
          <a:spcPct val="0"/>
        </a:spcAft>
        <a:defRPr sz="4400">
          <a:solidFill>
            <a:schemeClr val="tx1"/>
          </a:solidFill>
          <a:latin typeface="Arial" charset="0"/>
          <a:cs typeface="DejaVu Sans" pitchFamily="34" charset="0"/>
        </a:defRPr>
      </a:lvl6pPr>
      <a:lvl7pPr marL="914400" algn="l" rtl="0" fontAlgn="base">
        <a:lnSpc>
          <a:spcPct val="90000"/>
        </a:lnSpc>
        <a:spcBef>
          <a:spcPct val="0"/>
        </a:spcBef>
        <a:spcAft>
          <a:spcPct val="0"/>
        </a:spcAft>
        <a:defRPr sz="4400">
          <a:solidFill>
            <a:schemeClr val="tx1"/>
          </a:solidFill>
          <a:latin typeface="Arial" charset="0"/>
          <a:cs typeface="DejaVu Sans" pitchFamily="34" charset="0"/>
        </a:defRPr>
      </a:lvl7pPr>
      <a:lvl8pPr marL="1371600" algn="l" rtl="0" fontAlgn="base">
        <a:lnSpc>
          <a:spcPct val="90000"/>
        </a:lnSpc>
        <a:spcBef>
          <a:spcPct val="0"/>
        </a:spcBef>
        <a:spcAft>
          <a:spcPct val="0"/>
        </a:spcAft>
        <a:defRPr sz="4400">
          <a:solidFill>
            <a:schemeClr val="tx1"/>
          </a:solidFill>
          <a:latin typeface="Arial" charset="0"/>
          <a:cs typeface="DejaVu Sans" pitchFamily="34" charset="0"/>
        </a:defRPr>
      </a:lvl8pPr>
      <a:lvl9pPr marL="1828800" algn="l" rtl="0" fontAlgn="base">
        <a:lnSpc>
          <a:spcPct val="90000"/>
        </a:lnSpc>
        <a:spcBef>
          <a:spcPct val="0"/>
        </a:spcBef>
        <a:spcAft>
          <a:spcPct val="0"/>
        </a:spcAft>
        <a:defRPr sz="4400">
          <a:solidFill>
            <a:schemeClr val="tx1"/>
          </a:solidFill>
          <a:latin typeface="Arial" charset="0"/>
          <a:cs typeface="DejaVu Sans"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inps.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lavoro.gov.it/temi-e-priorita/poverta-ed-esclusione-sociale/focus-on/ASDI/Pagine/default.aspx" TargetMode="External"/><Relationship Id="rId2" Type="http://schemas.openxmlformats.org/officeDocument/2006/relationships/hyperlink" Target="http://www.lavoro.gov.it/temi-e-priorita/poverta-ed-esclusione-sociale/focus-on/Sostegno-per-inclusione-attiva-SIA/Pagine/default.aspx"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hyperlink" Target="http://www.lavoro.gov.it/strumenti-e-servizi/ISEE/Pagine/default.aspx"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npal.gov.it/Cittadini/Naspi/Pagine/default.aspx"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avoro.gov.it/temi-e-priorita/poverta-ed-esclusione-sociale/focus-on/Carta-Acquisti/Pagine/Sconti-nei-negozi-convenzionati-.asp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autorita.energia.it/it/bonus_sociale.htm" TargetMode="External"/><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www.autorita.energia.it/it/consumatori/ele/bonusele_df.htm#diritt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autorita.energia.it/it/consumatori/gas/bonusgas_ec.htm#diritto"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tim.it/assistenza/per-i-consumatori/info-consumatori-fisso/agevolazioni-economiche"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www.comune.brugherio.mb.it/aree/governo/lorganizzazione-del-comune/settore-gestione-del-territorio/casa-e-pari-opportunita/index.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egione.lombardia.it/wps/portal/istituzionale/HP/DettaglioServizio/servizi-e-informazioni/Cittadini/Lavoro-e-formazione-professionale/Dote-Unica-Lavoro/reddito-autonomia-pil/reddito-autonomia-pi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doteunicalavoro.regione.lombardia.it/oa/"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leggioggi.it/2017/09/21/legge-104-nuove-agevolazioni-e-contributi-per-assistente-familiare/" TargetMode="External"/><Relationship Id="rId2" Type="http://schemas.openxmlformats.org/officeDocument/2006/relationships/hyperlink" Target="https://www.leggioggi.it/tags/legge-104/" TargetMode="Externa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CustomShape 1"/>
          <p:cNvSpPr>
            <a:spLocks noChangeArrowheads="1"/>
          </p:cNvSpPr>
          <p:nvPr/>
        </p:nvSpPr>
        <p:spPr bwMode="auto">
          <a:xfrm>
            <a:off x="274638" y="488950"/>
            <a:ext cx="8943975" cy="1320800"/>
          </a:xfrm>
          <a:prstGeom prst="rect">
            <a:avLst/>
          </a:prstGeom>
          <a:noFill/>
          <a:ln w="9525">
            <a:noFill/>
            <a:miter lim="800000"/>
            <a:headEnd/>
            <a:tailEnd/>
          </a:ln>
        </p:spPr>
        <p:txBody>
          <a:bodyPr lIns="0" tIns="0" rIns="0" bIns="0" anchor="ctr"/>
          <a:lstStyle/>
          <a:p>
            <a:pPr algn="ctr"/>
            <a:r>
              <a:rPr lang="it-IT" b="1">
                <a:solidFill>
                  <a:srgbClr val="000000"/>
                </a:solidFill>
              </a:rPr>
              <a:t>Misure Welfare: Pro-memo a cura del </a:t>
            </a:r>
            <a:r>
              <a:rPr lang="it-IT" sz="2000" b="1">
                <a:solidFill>
                  <a:srgbClr val="000000"/>
                </a:solidFill>
              </a:rPr>
              <a:t>Segretariato Sociale Professionale </a:t>
            </a:r>
            <a:endParaRPr lang="it-IT"/>
          </a:p>
          <a:p>
            <a:r>
              <a:rPr lang="it-IT" sz="1600" b="1">
                <a:solidFill>
                  <a:srgbClr val="000000"/>
                </a:solidFill>
              </a:rPr>
              <a:t>		                                </a:t>
            </a:r>
            <a:endParaRPr lang="it-IT"/>
          </a:p>
          <a:p>
            <a:pPr>
              <a:lnSpc>
                <a:spcPct val="90000"/>
              </a:lnSpc>
            </a:pPr>
            <a:r>
              <a:rPr lang="it-IT" sz="1600" b="1">
                <a:solidFill>
                  <a:srgbClr val="0000FF"/>
                </a:solidFill>
              </a:rPr>
              <a:t>                                                                                                       </a:t>
            </a:r>
            <a:endParaRPr lang="it-IT">
              <a:solidFill>
                <a:srgbClr val="0000CC"/>
              </a:solidFill>
            </a:endParaRPr>
          </a:p>
        </p:txBody>
      </p:sp>
      <p:sp>
        <p:nvSpPr>
          <p:cNvPr id="28675" name="CustomShape 2"/>
          <p:cNvSpPr>
            <a:spLocks noChangeArrowheads="1"/>
          </p:cNvSpPr>
          <p:nvPr/>
        </p:nvSpPr>
        <p:spPr bwMode="auto">
          <a:xfrm>
            <a:off x="6218238" y="6151563"/>
            <a:ext cx="2339975" cy="903287"/>
          </a:xfrm>
          <a:prstGeom prst="rect">
            <a:avLst/>
          </a:prstGeom>
          <a:noFill/>
          <a:ln w="9525">
            <a:noFill/>
            <a:miter lim="800000"/>
            <a:headEnd/>
            <a:tailEnd/>
          </a:ln>
        </p:spPr>
        <p:txBody>
          <a:bodyPr lIns="0" tIns="0" rIns="0" bIns="0" anchor="ctr"/>
          <a:lstStyle/>
          <a:p>
            <a:r>
              <a:rPr lang="it-IT" b="1" i="1">
                <a:solidFill>
                  <a:srgbClr val="FF0000"/>
                </a:solidFill>
              </a:rPr>
              <a:t>... e orientamento ...</a:t>
            </a:r>
            <a:endParaRPr lang="it-IT" b="1"/>
          </a:p>
        </p:txBody>
      </p:sp>
      <p:pic>
        <p:nvPicPr>
          <p:cNvPr id="28676" name="Immagine 4"/>
          <p:cNvPicPr>
            <a:picLocks noChangeAspect="1" noChangeArrowheads="1"/>
          </p:cNvPicPr>
          <p:nvPr/>
        </p:nvPicPr>
        <p:blipFill>
          <a:blip r:embed="rId2"/>
          <a:srcRect/>
          <a:stretch>
            <a:fillRect/>
          </a:stretch>
        </p:blipFill>
        <p:spPr bwMode="auto">
          <a:xfrm>
            <a:off x="576263" y="1524000"/>
            <a:ext cx="1325562" cy="1738313"/>
          </a:xfrm>
          <a:prstGeom prst="rect">
            <a:avLst/>
          </a:prstGeom>
          <a:noFill/>
          <a:ln w="9525">
            <a:noFill/>
            <a:miter lim="800000"/>
            <a:headEnd/>
            <a:tailEnd/>
          </a:ln>
        </p:spPr>
      </p:pic>
      <p:pic>
        <p:nvPicPr>
          <p:cNvPr id="28677" name="Immagine 5"/>
          <p:cNvPicPr>
            <a:picLocks noChangeAspect="1" noChangeArrowheads="1"/>
          </p:cNvPicPr>
          <p:nvPr/>
        </p:nvPicPr>
        <p:blipFill>
          <a:blip r:embed="rId3"/>
          <a:srcRect/>
          <a:stretch>
            <a:fillRect/>
          </a:stretch>
        </p:blipFill>
        <p:spPr bwMode="auto">
          <a:xfrm>
            <a:off x="2078038" y="2201863"/>
            <a:ext cx="5568950" cy="4010025"/>
          </a:xfrm>
          <a:prstGeom prst="rect">
            <a:avLst/>
          </a:prstGeom>
          <a:noFill/>
          <a:ln w="9525">
            <a:noFill/>
            <a:miter lim="800000"/>
            <a:headEnd/>
            <a:tailEnd/>
          </a:ln>
        </p:spPr>
      </p:pic>
      <p:sp>
        <p:nvSpPr>
          <p:cNvPr id="28678" name="CustomShape 3"/>
          <p:cNvSpPr>
            <a:spLocks noChangeArrowheads="1"/>
          </p:cNvSpPr>
          <p:nvPr/>
        </p:nvSpPr>
        <p:spPr bwMode="auto">
          <a:xfrm>
            <a:off x="498475" y="6604000"/>
            <a:ext cx="1728788" cy="361950"/>
          </a:xfrm>
          <a:prstGeom prst="rect">
            <a:avLst/>
          </a:prstGeom>
          <a:noFill/>
          <a:ln w="9525">
            <a:noFill/>
            <a:miter lim="800000"/>
            <a:headEnd/>
            <a:tailEnd/>
          </a:ln>
        </p:spPr>
        <p:txBody>
          <a:bodyPr wrap="none" lIns="90000" tIns="45000" rIns="90000" bIns="45000"/>
          <a:lstStyle/>
          <a:p>
            <a:r>
              <a:rPr lang="it-IT" b="1">
                <a:solidFill>
                  <a:srgbClr val="000000"/>
                </a:solidFill>
              </a:rPr>
              <a:t>Marzo 2018 </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ustomShape 1"/>
          <p:cNvSpPr>
            <a:spLocks noChangeArrowheads="1"/>
          </p:cNvSpPr>
          <p:nvPr/>
        </p:nvSpPr>
        <p:spPr bwMode="auto">
          <a:xfrm>
            <a:off x="360363" y="360363"/>
            <a:ext cx="10006012" cy="10779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0070C0"/>
                </a:solidFill>
              </a:rPr>
              <a:t>Bonus cultura</a:t>
            </a:r>
            <a:endParaRPr lang="it-IT" sz="2000" b="1">
              <a:solidFill>
                <a:srgbClr val="000000"/>
              </a:solidFill>
            </a:endParaRPr>
          </a:p>
          <a:p>
            <a:r>
              <a:rPr lang="it-IT" sz="2000" b="1">
                <a:solidFill>
                  <a:srgbClr val="000000"/>
                </a:solidFill>
              </a:rPr>
              <a:t>Destinatari: </a:t>
            </a:r>
            <a:r>
              <a:rPr lang="it-IT" sz="2000" b="1">
                <a:solidFill>
                  <a:srgbClr val="FF0000"/>
                </a:solidFill>
              </a:rPr>
              <a:t>Si rivolge ai ragazzi del 1999                                                                 1/2                                              </a:t>
            </a:r>
            <a:endParaRPr lang="it-IT"/>
          </a:p>
          <a:p>
            <a:pPr>
              <a:lnSpc>
                <a:spcPct val="90000"/>
              </a:lnSpc>
            </a:pPr>
            <a:endParaRPr lang="it-IT"/>
          </a:p>
        </p:txBody>
      </p:sp>
      <p:sp>
        <p:nvSpPr>
          <p:cNvPr id="39938" name="CustomShape 2"/>
          <p:cNvSpPr>
            <a:spLocks noChangeArrowheads="1"/>
          </p:cNvSpPr>
          <p:nvPr/>
        </p:nvSpPr>
        <p:spPr bwMode="auto">
          <a:xfrm>
            <a:off x="2187575" y="1606550"/>
            <a:ext cx="8178800" cy="4325938"/>
          </a:xfrm>
          <a:prstGeom prst="rect">
            <a:avLst/>
          </a:prstGeom>
          <a:noFill/>
          <a:ln w="9525">
            <a:noFill/>
            <a:miter lim="800000"/>
            <a:headEnd/>
            <a:tailEnd/>
          </a:ln>
        </p:spPr>
        <p:txBody>
          <a:bodyPr lIns="90000" tIns="45000" rIns="90000" bIns="45000" anchor="ctr"/>
          <a:lstStyle/>
          <a:p>
            <a:pPr algn="just"/>
            <a:r>
              <a:rPr lang="it-IT" sz="1200">
                <a:solidFill>
                  <a:srgbClr val="000000"/>
                </a:solidFill>
              </a:rPr>
              <a:t>Bonus Cultura per i diciottenni (giovani nati nel 1999, nel 2000 e nel 2001). La carta potrà essere utilizzata per attività culturali quali: cinema, teatro, musei, mostre, musica (acquistabile anche online), libri, frequentazioni di corsi di musica, teatro e di lingua straniera etc….</a:t>
            </a:r>
            <a:endParaRPr lang="it-IT"/>
          </a:p>
          <a:p>
            <a:pPr algn="just"/>
            <a:endParaRPr lang="it-IT"/>
          </a:p>
          <a:p>
            <a:pPr algn="just"/>
            <a:r>
              <a:rPr lang="it-IT" sz="1200">
                <a:solidFill>
                  <a:srgbClr val="000000"/>
                </a:solidFill>
              </a:rPr>
              <a:t>La cifra concessa è di € 500 utilizzabile sia per acquisti online che per acquisti nei negozi fisici. Sul sito è possibile consultare l’elenco degli esercizi commerciali e dei portali disponibili. </a:t>
            </a:r>
            <a:endParaRPr lang="it-IT"/>
          </a:p>
          <a:p>
            <a:pPr algn="just"/>
            <a:endParaRPr lang="it-IT"/>
          </a:p>
          <a:p>
            <a:pPr algn="just"/>
            <a:r>
              <a:rPr lang="it-IT" sz="1200" b="1">
                <a:solidFill>
                  <a:srgbClr val="000000"/>
                </a:solidFill>
              </a:rPr>
              <a:t>Come fare:</a:t>
            </a:r>
            <a:r>
              <a:rPr lang="it-IT" sz="1200">
                <a:solidFill>
                  <a:srgbClr val="000000"/>
                </a:solidFill>
              </a:rPr>
              <a:t> </a:t>
            </a:r>
            <a:r>
              <a:rPr lang="it-IT" sz="1200"/>
              <a:t>bisogna registrarsi nel SPID (Sistema Pubblico di Identità Digitale), che vi permetterà di accedere ai servizi online della Pubblica Amministrazione. Per ottenere le credenziali SPID potete rivolgervi a uno dei quattro Identity Provider disponibili:</a:t>
            </a:r>
          </a:p>
          <a:p>
            <a:pPr lvl="1" algn="just"/>
            <a:r>
              <a:rPr lang="it-IT" sz="1200" b="1"/>
              <a:t>Poste Italiane: </a:t>
            </a:r>
            <a:r>
              <a:rPr lang="it-IT" sz="1200"/>
              <a:t>si richiede il SPID gratuitamente registrandovi sul sito di Poste Italiane e poi recandosi di persona presso gli uffici postali in Italia per terminare la procedura di identificazione. I clienti Banco Posta possono effettuare tutta la procedura online sul sito delle Poste. In alternativa, dopo essersi registrati sul sito è possibile richiedere il servizio a domicilio, ma in questo caso si dovrà pagare 14,50 €.</a:t>
            </a:r>
          </a:p>
          <a:p>
            <a:pPr lvl="1" algn="just"/>
            <a:r>
              <a:rPr lang="it-IT" sz="1200" b="1"/>
              <a:t>TIM: </a:t>
            </a:r>
            <a:r>
              <a:rPr lang="it-IT" sz="1200"/>
              <a:t> le credenziali SPID si possono richiedere gratuitamente attivando TIMid. Per farlo è possibile scegliere la  TIMid sul sito www.nuvolastore.it e registrarsi online, oppure utilizzare la Carta Nazionale del Servizi (CNS), la  firma digitale o una carta d’identità elettronica.</a:t>
            </a:r>
          </a:p>
          <a:p>
            <a:pPr lvl="1" algn="just"/>
            <a:r>
              <a:rPr lang="it-IT" sz="1200" b="1"/>
              <a:t>InfoCert: </a:t>
            </a:r>
            <a:r>
              <a:rPr lang="it-IT" sz="1200"/>
              <a:t>registrandosi online sul sito e poi andando di persona presso uno degli uffici InfoCert per ottenere le credenziali SPID. Se si è in possesso di una webcam collegata al computer, invece, è possibile completare la procedura d'identificazione completamente online, ma in questo caso si dovranno pagare 9,90€.</a:t>
            </a:r>
          </a:p>
          <a:p>
            <a:pPr lvl="1" algn="just"/>
            <a:r>
              <a:rPr lang="it-IT" sz="1200" b="1"/>
              <a:t>Sielte: </a:t>
            </a:r>
            <a:r>
              <a:rPr lang="it-IT" sz="1200"/>
              <a:t>con un computer, uno smartphone o un tablet dotati di webcam è possibile effettuare tutta la procedura online, gratuitamente, sul sito di Sielte. In alternativa registrarsi sul sito e completare l’identificazione andando in uno degli uffici in Italia.</a:t>
            </a:r>
          </a:p>
        </p:txBody>
      </p:sp>
      <p:sp>
        <p:nvSpPr>
          <p:cNvPr id="39939" name="CustomShape 3"/>
          <p:cNvSpPr>
            <a:spLocks noChangeArrowheads="1"/>
          </p:cNvSpPr>
          <p:nvPr/>
        </p:nvSpPr>
        <p:spPr bwMode="auto">
          <a:xfrm rot="-1254000">
            <a:off x="382588" y="2389188"/>
            <a:ext cx="10217150" cy="1860550"/>
          </a:xfrm>
          <a:prstGeom prst="rect">
            <a:avLst/>
          </a:prstGeom>
          <a:noFill/>
          <a:ln w="9525">
            <a:noFill/>
            <a:miter lim="800000"/>
            <a:headEnd/>
            <a:tailEnd/>
          </a:ln>
        </p:spPr>
        <p:txBody>
          <a:bodyPr lIns="90000" tIns="45000" rIns="90000" bIns="45000" anchor="ctr"/>
          <a:lstStyle/>
          <a:p>
            <a:pPr>
              <a:lnSpc>
                <a:spcPct val="90000"/>
              </a:lnSpc>
            </a:pPr>
            <a:endParaRPr lang="it-IT"/>
          </a:p>
          <a:p>
            <a:pPr>
              <a:lnSpc>
                <a:spcPct val="90000"/>
              </a:lnSpc>
            </a:pPr>
            <a:endParaRPr lang="it-IT"/>
          </a:p>
        </p:txBody>
      </p:sp>
      <p:sp>
        <p:nvSpPr>
          <p:cNvPr id="39940" name="CustomShape 4"/>
          <p:cNvSpPr>
            <a:spLocks noChangeArrowheads="1"/>
          </p:cNvSpPr>
          <p:nvPr/>
        </p:nvSpPr>
        <p:spPr bwMode="auto">
          <a:xfrm>
            <a:off x="360363" y="6911975"/>
            <a:ext cx="10115550" cy="285750"/>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8</a:t>
            </a:r>
            <a:endParaRPr lang="it-IT"/>
          </a:p>
        </p:txBody>
      </p:sp>
      <p:pic>
        <p:nvPicPr>
          <p:cNvPr id="39941" name="Immagine 1"/>
          <p:cNvPicPr>
            <a:picLocks noChangeAspect="1"/>
          </p:cNvPicPr>
          <p:nvPr/>
        </p:nvPicPr>
        <p:blipFill>
          <a:blip r:embed="rId2"/>
          <a:srcRect/>
          <a:stretch>
            <a:fillRect/>
          </a:stretch>
        </p:blipFill>
        <p:spPr bwMode="auto">
          <a:xfrm>
            <a:off x="360363" y="1606550"/>
            <a:ext cx="1717675" cy="96837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ustomShape 1"/>
          <p:cNvSpPr>
            <a:spLocks noChangeArrowheads="1"/>
          </p:cNvSpPr>
          <p:nvPr/>
        </p:nvSpPr>
        <p:spPr bwMode="auto">
          <a:xfrm>
            <a:off x="360363" y="360363"/>
            <a:ext cx="10006012" cy="10779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0070C0"/>
                </a:solidFill>
              </a:rPr>
              <a:t>Bonus cultura</a:t>
            </a:r>
            <a:endParaRPr lang="it-IT" sz="2000" b="1">
              <a:solidFill>
                <a:srgbClr val="000000"/>
              </a:solidFill>
            </a:endParaRPr>
          </a:p>
          <a:p>
            <a:r>
              <a:rPr lang="it-IT" sz="2000" b="1">
                <a:solidFill>
                  <a:srgbClr val="000000"/>
                </a:solidFill>
              </a:rPr>
              <a:t>Destinatari: </a:t>
            </a:r>
            <a:r>
              <a:rPr lang="it-IT" sz="2000" b="1">
                <a:solidFill>
                  <a:srgbClr val="FF0000"/>
                </a:solidFill>
              </a:rPr>
              <a:t>Si rivolge ai ragazzi del 1999                                                                 2/2                                            </a:t>
            </a:r>
            <a:endParaRPr lang="it-IT"/>
          </a:p>
          <a:p>
            <a:pPr>
              <a:lnSpc>
                <a:spcPct val="90000"/>
              </a:lnSpc>
            </a:pPr>
            <a:endParaRPr lang="it-IT"/>
          </a:p>
        </p:txBody>
      </p:sp>
      <p:sp>
        <p:nvSpPr>
          <p:cNvPr id="40962" name="CustomShape 2"/>
          <p:cNvSpPr>
            <a:spLocks noChangeArrowheads="1"/>
          </p:cNvSpPr>
          <p:nvPr/>
        </p:nvSpPr>
        <p:spPr bwMode="auto">
          <a:xfrm>
            <a:off x="2187575" y="1708150"/>
            <a:ext cx="8178800" cy="3508375"/>
          </a:xfrm>
          <a:prstGeom prst="rect">
            <a:avLst/>
          </a:prstGeom>
          <a:noFill/>
          <a:ln w="9525">
            <a:noFill/>
            <a:miter lim="800000"/>
            <a:headEnd/>
            <a:tailEnd/>
          </a:ln>
        </p:spPr>
        <p:txBody>
          <a:bodyPr lIns="90000" tIns="45000" rIns="90000" bIns="45000" anchor="ctr"/>
          <a:lstStyle/>
          <a:p>
            <a:pPr algn="just"/>
            <a:r>
              <a:rPr lang="it-IT" sz="1200" b="1">
                <a:solidFill>
                  <a:srgbClr val="000000"/>
                </a:solidFill>
              </a:rPr>
              <a:t>Cosa fare con lo SPID:</a:t>
            </a:r>
            <a:r>
              <a:rPr lang="it-IT" sz="1200"/>
              <a:t> Una volta ottenuto lo SPID visitare il sito www.18app.italia.it o scaricare l’applicazione 18app, e accedere con le vostre credenziali SPID. Dopo essere entrati nell’app sarà possibile iniziare a generare i buoni per acquistare quello che interessa, online o nei negozi fisici degli esercenti registrati al servizio. Potete vedere l’elenco completo a questo link https://www.18app.italia.it/BeneficiarioWeb/#/dove </a:t>
            </a:r>
          </a:p>
          <a:p>
            <a:pPr algn="just"/>
            <a:endParaRPr lang="it-IT" sz="1200" b="1">
              <a:solidFill>
                <a:srgbClr val="000000"/>
              </a:solidFill>
            </a:endParaRPr>
          </a:p>
          <a:p>
            <a:pPr algn="just"/>
            <a:r>
              <a:rPr lang="it-IT" sz="1200" b="1">
                <a:solidFill>
                  <a:srgbClr val="000000"/>
                </a:solidFill>
              </a:rPr>
              <a:t>Come usare18App per creare i buoni:</a:t>
            </a:r>
            <a:r>
              <a:rPr lang="it-IT" sz="1200"/>
              <a:t> il procedimento è piuttosto semplice: per generare un buono basta informarsi sul prezzo del libro o del biglietto/abbonamento che interessa, accedere all’applicazione 18app, scegliere la tipologia di esercente (fisico o online) e la tipologia di ciò che si vuole comprare (libro, biglietti per concerti, festival, cinema, musei, monumenti e parchi, teatro e danza) e poi creare un buono dell’importo esatto. Una volta generato il buono sarà possibile salvarlo sullo smartphone o stamparlo per presentarlo all’esercente quando si acquisterà.</a:t>
            </a:r>
          </a:p>
          <a:p>
            <a:pPr algn="just"/>
            <a:endParaRPr lang="it-IT" sz="1200"/>
          </a:p>
          <a:p>
            <a:pPr algn="just"/>
            <a:r>
              <a:rPr lang="it-IT" sz="1200" b="1"/>
              <a:t>Ulteriori approfondimenti nel sito</a:t>
            </a:r>
            <a:r>
              <a:rPr lang="it-IT" sz="1200"/>
              <a:t>: www.18app.italia.it</a:t>
            </a:r>
          </a:p>
          <a:p>
            <a:pPr algn="just"/>
            <a:endParaRPr lang="it-IT"/>
          </a:p>
          <a:p>
            <a:pPr algn="just"/>
            <a:r>
              <a:rPr lang="it-IT" sz="1200" b="1">
                <a:solidFill>
                  <a:srgbClr val="000000"/>
                </a:solidFill>
              </a:rPr>
              <a:t>Scadenza:</a:t>
            </a:r>
            <a:r>
              <a:rPr lang="it-IT" sz="1200">
                <a:solidFill>
                  <a:srgbClr val="000000"/>
                </a:solidFill>
              </a:rPr>
              <a:t> domanda entro il 30 giugno del 2018 per i nati nel 1999, il bonus deve essere speso entro il 31 dicembre 2018  </a:t>
            </a:r>
            <a:endParaRPr lang="it-IT"/>
          </a:p>
          <a:p>
            <a:pPr algn="just"/>
            <a:endParaRPr lang="it-IT" sz="1200"/>
          </a:p>
          <a:p>
            <a:pPr algn="just"/>
            <a:r>
              <a:rPr lang="it-IT" sz="1200" b="1"/>
              <a:t>A marzo saranno rese pubbliche le scadenze relativa ai nati succesivamente al 1999. </a:t>
            </a:r>
          </a:p>
          <a:p>
            <a:pPr algn="just"/>
            <a:endParaRPr lang="it-IT" sz="1200" b="1">
              <a:solidFill>
                <a:srgbClr val="000000"/>
              </a:solidFill>
            </a:endParaRPr>
          </a:p>
          <a:p>
            <a:pPr algn="just"/>
            <a:r>
              <a:rPr lang="it-IT" sz="1200" b="1">
                <a:solidFill>
                  <a:srgbClr val="000000"/>
                </a:solidFill>
              </a:rPr>
              <a:t>Ente Erogatore: </a:t>
            </a:r>
            <a:r>
              <a:rPr lang="it-IT" sz="1200">
                <a:solidFill>
                  <a:srgbClr val="000000"/>
                </a:solidFill>
              </a:rPr>
              <a:t>Ministero della Cultura</a:t>
            </a:r>
            <a:endParaRPr lang="it-IT"/>
          </a:p>
        </p:txBody>
      </p:sp>
      <p:sp>
        <p:nvSpPr>
          <p:cNvPr id="40963" name="CustomShape 3"/>
          <p:cNvSpPr>
            <a:spLocks noChangeArrowheads="1"/>
          </p:cNvSpPr>
          <p:nvPr/>
        </p:nvSpPr>
        <p:spPr bwMode="auto">
          <a:xfrm rot="-1254000">
            <a:off x="382588" y="2389188"/>
            <a:ext cx="10217150" cy="1860550"/>
          </a:xfrm>
          <a:prstGeom prst="rect">
            <a:avLst/>
          </a:prstGeom>
          <a:noFill/>
          <a:ln w="9525">
            <a:noFill/>
            <a:miter lim="800000"/>
            <a:headEnd/>
            <a:tailEnd/>
          </a:ln>
        </p:spPr>
        <p:txBody>
          <a:bodyPr lIns="90000" tIns="45000" rIns="90000" bIns="45000" anchor="ctr"/>
          <a:lstStyle/>
          <a:p>
            <a:pPr>
              <a:lnSpc>
                <a:spcPct val="90000"/>
              </a:lnSpc>
            </a:pPr>
            <a:endParaRPr lang="it-IT"/>
          </a:p>
          <a:p>
            <a:pPr>
              <a:lnSpc>
                <a:spcPct val="90000"/>
              </a:lnSpc>
            </a:pPr>
            <a:endParaRPr lang="it-IT"/>
          </a:p>
        </p:txBody>
      </p:sp>
      <p:sp>
        <p:nvSpPr>
          <p:cNvPr id="40964" name="CustomShape 4"/>
          <p:cNvSpPr>
            <a:spLocks noChangeArrowheads="1"/>
          </p:cNvSpPr>
          <p:nvPr/>
        </p:nvSpPr>
        <p:spPr bwMode="auto">
          <a:xfrm>
            <a:off x="360363" y="6911975"/>
            <a:ext cx="10115550" cy="285750"/>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9</a:t>
            </a:r>
            <a:endParaRPr lang="it-IT"/>
          </a:p>
        </p:txBody>
      </p:sp>
      <p:pic>
        <p:nvPicPr>
          <p:cNvPr id="40965" name="Immagine 1"/>
          <p:cNvPicPr>
            <a:picLocks noChangeAspect="1"/>
          </p:cNvPicPr>
          <p:nvPr/>
        </p:nvPicPr>
        <p:blipFill>
          <a:blip r:embed="rId2"/>
          <a:srcRect/>
          <a:stretch>
            <a:fillRect/>
          </a:stretch>
        </p:blipFill>
        <p:spPr bwMode="auto">
          <a:xfrm>
            <a:off x="360363" y="1606550"/>
            <a:ext cx="1717675" cy="96837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ustomShape 1"/>
          <p:cNvSpPr>
            <a:spLocks noChangeArrowheads="1"/>
          </p:cNvSpPr>
          <p:nvPr/>
        </p:nvSpPr>
        <p:spPr bwMode="auto">
          <a:xfrm>
            <a:off x="360363" y="360363"/>
            <a:ext cx="9971087" cy="757237"/>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Bonus Famiglia</a:t>
            </a:r>
            <a:endParaRPr lang="it-IT"/>
          </a:p>
          <a:p>
            <a:pPr>
              <a:lnSpc>
                <a:spcPct val="90000"/>
              </a:lnSpc>
            </a:pPr>
            <a:r>
              <a:rPr lang="it-IT" sz="2000" b="1">
                <a:solidFill>
                  <a:srgbClr val="000000"/>
                </a:solidFill>
              </a:rPr>
              <a:t>       Destinatari : </a:t>
            </a:r>
            <a:r>
              <a:rPr lang="it-IT" sz="2000" b="1">
                <a:solidFill>
                  <a:srgbClr val="FF0000"/>
                </a:solidFill>
              </a:rPr>
              <a:t>Donne in gravidanza o avere adottato un figlio                         1/2</a:t>
            </a:r>
            <a:endParaRPr lang="it-IT"/>
          </a:p>
        </p:txBody>
      </p:sp>
      <p:pic>
        <p:nvPicPr>
          <p:cNvPr id="41986" name="Segnaposto contenuto 4"/>
          <p:cNvPicPr>
            <a:picLocks noChangeAspect="1" noChangeArrowheads="1"/>
          </p:cNvPicPr>
          <p:nvPr/>
        </p:nvPicPr>
        <p:blipFill>
          <a:blip r:embed="rId3"/>
          <a:srcRect/>
          <a:stretch>
            <a:fillRect/>
          </a:stretch>
        </p:blipFill>
        <p:spPr bwMode="auto">
          <a:xfrm>
            <a:off x="360363" y="1368425"/>
            <a:ext cx="1192212" cy="2011363"/>
          </a:xfrm>
          <a:prstGeom prst="rect">
            <a:avLst/>
          </a:prstGeom>
          <a:noFill/>
          <a:ln w="9525">
            <a:solidFill>
              <a:srgbClr val="92D050"/>
            </a:solidFill>
            <a:miter lim="800000"/>
            <a:headEnd/>
            <a:tailEnd/>
          </a:ln>
        </p:spPr>
      </p:pic>
      <p:sp>
        <p:nvSpPr>
          <p:cNvPr id="41987" name="CustomShape 2"/>
          <p:cNvSpPr>
            <a:spLocks noChangeArrowheads="1"/>
          </p:cNvSpPr>
          <p:nvPr/>
        </p:nvSpPr>
        <p:spPr bwMode="auto">
          <a:xfrm>
            <a:off x="1641475" y="1346200"/>
            <a:ext cx="8689975" cy="5283200"/>
          </a:xfrm>
          <a:prstGeom prst="rect">
            <a:avLst/>
          </a:prstGeom>
          <a:noFill/>
          <a:ln w="9525">
            <a:noFill/>
            <a:miter lim="800000"/>
            <a:headEnd/>
            <a:tailEnd/>
          </a:ln>
        </p:spPr>
        <p:txBody>
          <a:bodyPr lIns="90000" tIns="45000" rIns="90000" bIns="45000" anchor="ctr"/>
          <a:lstStyle/>
          <a:p>
            <a:r>
              <a:rPr lang="it-IT" sz="1400" b="1">
                <a:solidFill>
                  <a:srgbClr val="000000"/>
                </a:solidFill>
              </a:rPr>
              <a:t>Requisiti:</a:t>
            </a:r>
            <a:endParaRPr lang="it-IT"/>
          </a:p>
          <a:p>
            <a:pPr algn="just">
              <a:buFont typeface="Arial" charset="0"/>
              <a:buChar char="•"/>
            </a:pPr>
            <a:r>
              <a:rPr lang="it-IT" sz="1400">
                <a:solidFill>
                  <a:srgbClr val="000000"/>
                </a:solidFill>
              </a:rPr>
              <a:t>Essere residente in Lombardia </a:t>
            </a:r>
            <a:endParaRPr lang="it-IT"/>
          </a:p>
          <a:p>
            <a:pPr algn="just">
              <a:buFont typeface="Arial" charset="0"/>
              <a:buChar char="•"/>
            </a:pPr>
            <a:r>
              <a:rPr lang="it-IT" sz="1400">
                <a:solidFill>
                  <a:srgbClr val="000000"/>
                </a:solidFill>
              </a:rPr>
              <a:t>Residenza in Lombardia da 5 anni continuativi per entrambi i genitori  </a:t>
            </a:r>
            <a:endParaRPr lang="it-IT"/>
          </a:p>
          <a:p>
            <a:pPr algn="just">
              <a:buFont typeface="Arial" charset="0"/>
              <a:buChar char="•"/>
            </a:pPr>
            <a:r>
              <a:rPr lang="it-IT" sz="1400">
                <a:solidFill>
                  <a:srgbClr val="000000"/>
                </a:solidFill>
              </a:rPr>
              <a:t>Indicatore ISEE di riferimento uguale o inferiore a € 20.000, ammesso Isee corrente (in caso non si disponga dell’ISEE è possibile presentare la domanda con la DSU (dichiarazione sostitutiva unica), che non verrà più allegato alla domanda</a:t>
            </a:r>
            <a:endParaRPr lang="it-IT"/>
          </a:p>
          <a:p>
            <a:pPr algn="just">
              <a:buFont typeface="Arial" charset="0"/>
              <a:buChar char="•"/>
            </a:pPr>
            <a:r>
              <a:rPr lang="it-IT" sz="1400">
                <a:solidFill>
                  <a:srgbClr val="000000"/>
                </a:solidFill>
              </a:rPr>
              <a:t>Disporre della scheda di vulnerabilità (non è più possibile integrarla al momento di stesura del progetto) rilasciata al richiedente da parte dei Servizi Sociali del Comune di residenza o da parte di un CAV ( Centro di Aiuto alla Vita). La scheda, se non inserita all'atto della presentazione della domanda, deve essere inserita comunque entro 90 giorni pena la perdita del contributo (la scheda non è prevista in caso di adozione)</a:t>
            </a:r>
          </a:p>
          <a:p>
            <a:pPr algn="just">
              <a:buFont typeface="Arial" charset="0"/>
              <a:buChar char="•"/>
            </a:pPr>
            <a:r>
              <a:rPr lang="it-IT" sz="1400">
                <a:solidFill>
                  <a:srgbClr val="000000"/>
                </a:solidFill>
              </a:rPr>
              <a:t>La vulnerabilità può riguardare un componente diverso della famiglia, non necessariamente il richiedente, purchè inserito nello stesso nucleo familiare (come da ISEE)  </a:t>
            </a:r>
            <a:endParaRPr lang="it-IT"/>
          </a:p>
          <a:p>
            <a:pPr algn="just">
              <a:buFont typeface="Arial" charset="0"/>
              <a:buChar char="•"/>
            </a:pPr>
            <a:r>
              <a:rPr lang="it-IT" sz="1400">
                <a:solidFill>
                  <a:srgbClr val="000000"/>
                </a:solidFill>
              </a:rPr>
              <a:t>Certificato medico che attesta la gravidanza, rilasciato da un medico ginecologo pubblico o privato. Il certificato non deve essere antecedente a 30 giorni rispetto alla data di presentazione della domanda e deve riportare oltre alla data di rilascio, la data presunta del parto</a:t>
            </a:r>
          </a:p>
          <a:p>
            <a:pPr algn="ctr"/>
            <a:r>
              <a:rPr lang="it-IT" sz="1300" b="1">
                <a:solidFill>
                  <a:srgbClr val="FF0000"/>
                </a:solidFill>
              </a:rPr>
              <a:t>N.B.: </a:t>
            </a:r>
            <a:r>
              <a:rPr lang="it-IT" sz="1300">
                <a:solidFill>
                  <a:srgbClr val="FF0000"/>
                </a:solidFill>
              </a:rPr>
              <a:t>possono fare domanda anche i genitori di bambini già nati purchè sia documentato lo stato di gravidanza tra il 1/5/17 e il 28/6/17</a:t>
            </a:r>
            <a:endParaRPr lang="it-IT"/>
          </a:p>
          <a:p>
            <a:pPr algn="just">
              <a:buFont typeface="Arial" charset="0"/>
              <a:buChar char="•"/>
            </a:pPr>
            <a:r>
              <a:rPr lang="it-IT" sz="1400">
                <a:solidFill>
                  <a:srgbClr val="000000"/>
                </a:solidFill>
              </a:rPr>
              <a:t>Sentenza di adozione/decreto di collocamento del minore con data non antecedente al 1 maggio 2017 (solo per le famiglie adottive) presentata entro sessanta giorni dalla data del rilascio (non sarà necessaria la scheda di vulnerabilità)</a:t>
            </a:r>
            <a:endParaRPr lang="it-IT"/>
          </a:p>
          <a:p>
            <a:pPr algn="just">
              <a:buFont typeface="Arial" charset="0"/>
              <a:buChar char="•"/>
            </a:pPr>
            <a:r>
              <a:rPr lang="it-IT" sz="1400">
                <a:solidFill>
                  <a:srgbClr val="000000"/>
                </a:solidFill>
              </a:rPr>
              <a:t>Essere in possesso di un indirizzo di casella di posta elettronica</a:t>
            </a:r>
            <a:endParaRPr lang="it-IT"/>
          </a:p>
          <a:p>
            <a:pPr algn="just">
              <a:buFont typeface="Arial" charset="0"/>
              <a:buChar char="•"/>
            </a:pPr>
            <a:r>
              <a:rPr lang="it-IT" sz="1400">
                <a:solidFill>
                  <a:srgbClr val="000000"/>
                </a:solidFill>
              </a:rPr>
              <a:t>Essere in possesso del codice IBAN relativo al numero di conto corrente intestato o cointestato al/alla richiedente</a:t>
            </a:r>
            <a:r>
              <a:rPr lang="it-IT" sz="1600">
                <a:solidFill>
                  <a:srgbClr val="000000"/>
                </a:solidFill>
              </a:rPr>
              <a:t> </a:t>
            </a:r>
            <a:endParaRPr lang="it-IT"/>
          </a:p>
          <a:p>
            <a:endParaRPr lang="it-IT"/>
          </a:p>
        </p:txBody>
      </p:sp>
      <p:sp>
        <p:nvSpPr>
          <p:cNvPr id="41988" name="CustomShape 3"/>
          <p:cNvSpPr>
            <a:spLocks noChangeArrowheads="1"/>
          </p:cNvSpPr>
          <p:nvPr/>
        </p:nvSpPr>
        <p:spPr bwMode="auto">
          <a:xfrm>
            <a:off x="252413" y="6840538"/>
            <a:ext cx="10079037" cy="357187"/>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10	</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ustomShape 1"/>
          <p:cNvSpPr>
            <a:spLocks noChangeArrowheads="1"/>
          </p:cNvSpPr>
          <p:nvPr/>
        </p:nvSpPr>
        <p:spPr bwMode="auto">
          <a:xfrm>
            <a:off x="360363" y="360363"/>
            <a:ext cx="9971087" cy="719137"/>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Bonus Famiglia</a:t>
            </a:r>
            <a:endParaRPr lang="it-IT"/>
          </a:p>
          <a:p>
            <a:pPr>
              <a:lnSpc>
                <a:spcPct val="90000"/>
              </a:lnSpc>
            </a:pPr>
            <a:r>
              <a:rPr lang="it-IT" sz="2000" b="1">
                <a:solidFill>
                  <a:srgbClr val="000000"/>
                </a:solidFill>
              </a:rPr>
              <a:t>       Destinatari : </a:t>
            </a:r>
            <a:r>
              <a:rPr lang="it-IT" sz="2000" b="1">
                <a:solidFill>
                  <a:srgbClr val="FF0000"/>
                </a:solidFill>
              </a:rPr>
              <a:t>Donne in gravidanza o avere adottato un figlio                          2/2</a:t>
            </a:r>
            <a:endParaRPr lang="it-IT"/>
          </a:p>
        </p:txBody>
      </p:sp>
      <p:pic>
        <p:nvPicPr>
          <p:cNvPr id="44034" name="Segnaposto contenuto 4"/>
          <p:cNvPicPr>
            <a:picLocks noChangeAspect="1" noChangeArrowheads="1"/>
          </p:cNvPicPr>
          <p:nvPr/>
        </p:nvPicPr>
        <p:blipFill>
          <a:blip r:embed="rId3"/>
          <a:srcRect/>
          <a:stretch>
            <a:fillRect/>
          </a:stretch>
        </p:blipFill>
        <p:spPr bwMode="auto">
          <a:xfrm>
            <a:off x="360363" y="1368425"/>
            <a:ext cx="1192212" cy="2011363"/>
          </a:xfrm>
          <a:prstGeom prst="rect">
            <a:avLst/>
          </a:prstGeom>
          <a:noFill/>
          <a:ln w="9525">
            <a:solidFill>
              <a:srgbClr val="92D050"/>
            </a:solidFill>
            <a:miter lim="800000"/>
            <a:headEnd/>
            <a:tailEnd/>
          </a:ln>
        </p:spPr>
      </p:pic>
      <p:sp>
        <p:nvSpPr>
          <p:cNvPr id="44035" name="CustomShape 2"/>
          <p:cNvSpPr>
            <a:spLocks noChangeArrowheads="1"/>
          </p:cNvSpPr>
          <p:nvPr/>
        </p:nvSpPr>
        <p:spPr bwMode="auto">
          <a:xfrm>
            <a:off x="360363" y="6696075"/>
            <a:ext cx="9971087" cy="501650"/>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11</a:t>
            </a:r>
            <a:endParaRPr lang="it-IT"/>
          </a:p>
        </p:txBody>
      </p:sp>
      <p:sp>
        <p:nvSpPr>
          <p:cNvPr id="44036" name="CustomShape 3"/>
          <p:cNvSpPr>
            <a:spLocks noChangeArrowheads="1"/>
          </p:cNvSpPr>
          <p:nvPr/>
        </p:nvSpPr>
        <p:spPr bwMode="auto">
          <a:xfrm>
            <a:off x="2160588" y="1866900"/>
            <a:ext cx="7558087" cy="3748088"/>
          </a:xfrm>
          <a:prstGeom prst="rect">
            <a:avLst/>
          </a:prstGeom>
          <a:noFill/>
          <a:ln w="9525">
            <a:noFill/>
            <a:miter lim="800000"/>
            <a:headEnd/>
            <a:tailEnd/>
          </a:ln>
        </p:spPr>
        <p:txBody>
          <a:bodyPr/>
          <a:lstStyle/>
          <a:p>
            <a:endParaRPr lang="it-IT"/>
          </a:p>
        </p:txBody>
      </p:sp>
      <p:sp>
        <p:nvSpPr>
          <p:cNvPr id="44037" name="CustomShape 4"/>
          <p:cNvSpPr>
            <a:spLocks noChangeArrowheads="1"/>
          </p:cNvSpPr>
          <p:nvPr/>
        </p:nvSpPr>
        <p:spPr bwMode="auto">
          <a:xfrm>
            <a:off x="3024188" y="3600450"/>
            <a:ext cx="6838950" cy="2085975"/>
          </a:xfrm>
          <a:prstGeom prst="rect">
            <a:avLst/>
          </a:prstGeom>
          <a:noFill/>
          <a:ln w="9525">
            <a:noFill/>
            <a:miter lim="800000"/>
            <a:headEnd/>
            <a:tailEnd/>
          </a:ln>
        </p:spPr>
        <p:txBody>
          <a:bodyPr/>
          <a:lstStyle/>
          <a:p>
            <a:endParaRPr lang="it-IT"/>
          </a:p>
        </p:txBody>
      </p:sp>
      <p:sp>
        <p:nvSpPr>
          <p:cNvPr id="44038" name="CustomShape 5"/>
          <p:cNvSpPr>
            <a:spLocks noChangeArrowheads="1"/>
          </p:cNvSpPr>
          <p:nvPr/>
        </p:nvSpPr>
        <p:spPr bwMode="auto">
          <a:xfrm>
            <a:off x="1908175" y="1333500"/>
            <a:ext cx="8353425" cy="4246563"/>
          </a:xfrm>
          <a:prstGeom prst="rect">
            <a:avLst/>
          </a:prstGeom>
          <a:noFill/>
          <a:ln w="9525">
            <a:noFill/>
            <a:miter lim="800000"/>
            <a:headEnd/>
            <a:tailEnd/>
          </a:ln>
        </p:spPr>
        <p:txBody>
          <a:bodyPr wrap="none" lIns="90000" tIns="45000" rIns="90000" bIns="45000"/>
          <a:lstStyle/>
          <a:p>
            <a:r>
              <a:rPr lang="it-IT" sz="1400">
                <a:solidFill>
                  <a:srgbClr val="000000"/>
                </a:solidFill>
              </a:rPr>
              <a:t>Il cittadino dovrà entro 60 giorni dalla nascita attestare con la tessera sanitaria la nascita del figlio </a:t>
            </a:r>
          </a:p>
          <a:p>
            <a:r>
              <a:rPr lang="it-IT" sz="1400">
                <a:solidFill>
                  <a:srgbClr val="000000"/>
                </a:solidFill>
              </a:rPr>
              <a:t>portando il documento al consultorio familiare e la pratica verrà trasmessa ad ATS </a:t>
            </a:r>
          </a:p>
          <a:p>
            <a:endParaRPr lang="it-IT" sz="1400" b="1">
              <a:solidFill>
                <a:srgbClr val="000000"/>
              </a:solidFill>
            </a:endParaRPr>
          </a:p>
          <a:p>
            <a:r>
              <a:rPr lang="it-IT" sz="1400" b="1">
                <a:solidFill>
                  <a:srgbClr val="000000"/>
                </a:solidFill>
              </a:rPr>
              <a:t>Valore del contributo: </a:t>
            </a:r>
            <a:endParaRPr lang="it-IT"/>
          </a:p>
          <a:p>
            <a:r>
              <a:rPr lang="it-IT" sz="1400">
                <a:solidFill>
                  <a:srgbClr val="000000"/>
                </a:solidFill>
              </a:rPr>
              <a:t>Il contributo di € 1.800 è erogato in due tranche:</a:t>
            </a:r>
            <a:endParaRPr lang="it-IT"/>
          </a:p>
          <a:p>
            <a:r>
              <a:rPr lang="it-IT" sz="1400" b="1">
                <a:solidFill>
                  <a:srgbClr val="000000"/>
                </a:solidFill>
              </a:rPr>
              <a:t>1</a:t>
            </a:r>
            <a:r>
              <a:rPr lang="it-IT" sz="1400" b="1" baseline="30000">
                <a:solidFill>
                  <a:srgbClr val="000000"/>
                </a:solidFill>
              </a:rPr>
              <a:t>a </a:t>
            </a:r>
            <a:r>
              <a:rPr lang="it-IT" sz="1400" b="1">
                <a:solidFill>
                  <a:srgbClr val="000000"/>
                </a:solidFill>
              </a:rPr>
              <a:t>rata: </a:t>
            </a:r>
            <a:r>
              <a:rPr lang="it-IT" sz="1400">
                <a:solidFill>
                  <a:srgbClr val="000000"/>
                </a:solidFill>
              </a:rPr>
              <a:t>€ 900 entro 70 giorni dalla validazione della domanda</a:t>
            </a:r>
            <a:endParaRPr lang="it-IT"/>
          </a:p>
          <a:p>
            <a:r>
              <a:rPr lang="it-IT" sz="1400" b="1">
                <a:solidFill>
                  <a:srgbClr val="000000"/>
                </a:solidFill>
              </a:rPr>
              <a:t>2</a:t>
            </a:r>
            <a:r>
              <a:rPr lang="it-IT" sz="1400" b="1" baseline="30000">
                <a:solidFill>
                  <a:srgbClr val="000000"/>
                </a:solidFill>
              </a:rPr>
              <a:t>a</a:t>
            </a:r>
            <a:r>
              <a:rPr lang="it-IT" sz="1400" b="1">
                <a:solidFill>
                  <a:srgbClr val="000000"/>
                </a:solidFill>
              </a:rPr>
              <a:t> rata: </a:t>
            </a:r>
            <a:r>
              <a:rPr lang="it-IT" sz="1400">
                <a:solidFill>
                  <a:srgbClr val="000000"/>
                </a:solidFill>
              </a:rPr>
              <a:t>€ 900 entro 30 giorni dalla presentazione della tessera sanitaria del neonato, a nascita avvenuta</a:t>
            </a:r>
            <a:endParaRPr lang="it-IT"/>
          </a:p>
          <a:p>
            <a:endParaRPr lang="it-IT" sz="1400">
              <a:solidFill>
                <a:srgbClr val="000000"/>
              </a:solidFill>
            </a:endParaRPr>
          </a:p>
          <a:p>
            <a:r>
              <a:rPr lang="it-IT" sz="1400">
                <a:solidFill>
                  <a:srgbClr val="000000"/>
                </a:solidFill>
              </a:rPr>
              <a:t>In caso in adozione: € 1.800 entro 60 giorni dalla validazione della domanda ed è liquidato in un’unica </a:t>
            </a:r>
          </a:p>
          <a:p>
            <a:r>
              <a:rPr lang="it-IT" sz="1400">
                <a:solidFill>
                  <a:srgbClr val="000000"/>
                </a:solidFill>
              </a:rPr>
              <a:t>soluzione dopo l’approvazione della domanda</a:t>
            </a:r>
          </a:p>
          <a:p>
            <a:endParaRPr lang="it-IT" sz="1400">
              <a:solidFill>
                <a:srgbClr val="000000"/>
              </a:solidFill>
            </a:endParaRPr>
          </a:p>
          <a:p>
            <a:endParaRPr lang="it-IT" sz="1400">
              <a:solidFill>
                <a:srgbClr val="000000"/>
              </a:solidFill>
            </a:endParaRPr>
          </a:p>
          <a:p>
            <a:r>
              <a:rPr lang="it-IT" sz="1400" b="1">
                <a:solidFill>
                  <a:srgbClr val="000000"/>
                </a:solidFill>
              </a:rPr>
              <a:t>Non può presentare domanda chi ha già percepito il bonus famiglia</a:t>
            </a:r>
          </a:p>
          <a:p>
            <a:endParaRPr lang="it-IT"/>
          </a:p>
          <a:p>
            <a:r>
              <a:rPr lang="it-IT" sz="1400" b="1">
                <a:solidFill>
                  <a:srgbClr val="000000"/>
                </a:solidFill>
              </a:rPr>
              <a:t>Scadenza: </a:t>
            </a:r>
            <a:r>
              <a:rPr lang="it-IT" sz="1400">
                <a:solidFill>
                  <a:srgbClr val="000000"/>
                </a:solidFill>
              </a:rPr>
              <a:t>30/06/2018</a:t>
            </a:r>
            <a:endParaRPr lang="it-IT"/>
          </a:p>
          <a:p>
            <a:endParaRPr lang="it-IT" sz="1400" b="1">
              <a:solidFill>
                <a:srgbClr val="000000"/>
              </a:solidFill>
            </a:endParaRPr>
          </a:p>
          <a:p>
            <a:r>
              <a:rPr lang="it-IT" sz="1400" b="1">
                <a:solidFill>
                  <a:srgbClr val="000000"/>
                </a:solidFill>
              </a:rPr>
              <a:t>Ente Erogatore: </a:t>
            </a:r>
            <a:r>
              <a:rPr lang="it-IT" sz="1400">
                <a:solidFill>
                  <a:srgbClr val="000000"/>
                </a:solidFill>
              </a:rPr>
              <a:t>Regione Lombardia</a:t>
            </a:r>
          </a:p>
          <a:p>
            <a:endParaRPr lang="it-IT" sz="1400">
              <a:solidFill>
                <a:srgbClr val="000000"/>
              </a:solidFill>
            </a:endParaRPr>
          </a:p>
          <a:p>
            <a:endParaRPr lang="it-IT" sz="1400">
              <a:solidFill>
                <a:srgbClr val="000000"/>
              </a:solidFill>
            </a:endParaRPr>
          </a:p>
          <a:p>
            <a:endParaRPr lang="it-IT" sz="1400">
              <a:solidFill>
                <a:srgbClr val="00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ustomShape 1"/>
          <p:cNvSpPr>
            <a:spLocks noChangeArrowheads="1"/>
          </p:cNvSpPr>
          <p:nvPr/>
        </p:nvSpPr>
        <p:spPr bwMode="auto">
          <a:xfrm>
            <a:off x="360363" y="360363"/>
            <a:ext cx="9934575" cy="79057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4F81BD"/>
                </a:solidFill>
              </a:rPr>
              <a:t>Bonus Mamma domani</a:t>
            </a:r>
            <a:endParaRPr lang="it-IT"/>
          </a:p>
          <a:p>
            <a:pPr>
              <a:lnSpc>
                <a:spcPct val="90000"/>
              </a:lnSpc>
            </a:pPr>
            <a:r>
              <a:rPr lang="it-IT" sz="2000" b="1">
                <a:solidFill>
                  <a:srgbClr val="000000"/>
                </a:solidFill>
              </a:rPr>
              <a:t>       Destinatari: </a:t>
            </a:r>
            <a:r>
              <a:rPr lang="it-IT" sz="2000" b="1">
                <a:solidFill>
                  <a:srgbClr val="FF0000"/>
                </a:solidFill>
              </a:rPr>
              <a:t>Donne in gravidanza                                                                     1/2</a:t>
            </a:r>
            <a:endParaRPr lang="it-IT"/>
          </a:p>
        </p:txBody>
      </p:sp>
      <p:pic>
        <p:nvPicPr>
          <p:cNvPr id="46082" name="Segnaposto contenuto 4"/>
          <p:cNvPicPr>
            <a:picLocks noChangeAspect="1" noChangeArrowheads="1"/>
          </p:cNvPicPr>
          <p:nvPr/>
        </p:nvPicPr>
        <p:blipFill>
          <a:blip r:embed="rId3"/>
          <a:srcRect/>
          <a:stretch>
            <a:fillRect/>
          </a:stretch>
        </p:blipFill>
        <p:spPr bwMode="auto">
          <a:xfrm>
            <a:off x="360363" y="1368425"/>
            <a:ext cx="1366837" cy="2159000"/>
          </a:xfrm>
          <a:prstGeom prst="rect">
            <a:avLst/>
          </a:prstGeom>
          <a:noFill/>
          <a:ln w="9525">
            <a:solidFill>
              <a:srgbClr val="92D050"/>
            </a:solidFill>
            <a:miter lim="800000"/>
            <a:headEnd/>
            <a:tailEnd/>
          </a:ln>
        </p:spPr>
      </p:pic>
      <p:sp>
        <p:nvSpPr>
          <p:cNvPr id="46083" name="CustomShape 2"/>
          <p:cNvSpPr>
            <a:spLocks noChangeArrowheads="1"/>
          </p:cNvSpPr>
          <p:nvPr/>
        </p:nvSpPr>
        <p:spPr bwMode="auto">
          <a:xfrm>
            <a:off x="1846263" y="1296988"/>
            <a:ext cx="8593137" cy="5397500"/>
          </a:xfrm>
          <a:prstGeom prst="rect">
            <a:avLst/>
          </a:prstGeom>
          <a:noFill/>
          <a:ln w="9525">
            <a:noFill/>
            <a:miter lim="800000"/>
            <a:headEnd/>
            <a:tailEnd/>
          </a:ln>
        </p:spPr>
        <p:txBody>
          <a:bodyPr lIns="90000" tIns="45000" rIns="90000" bIns="45000" anchor="ctr"/>
          <a:lstStyle/>
          <a:p>
            <a:r>
              <a:rPr lang="it-IT" sz="1200">
                <a:solidFill>
                  <a:srgbClr val="000000"/>
                </a:solidFill>
              </a:rPr>
              <a:t>A decorrere dal primo gennaio 2017 è riconosciuto un premio alla nascita o all’adozione di minore per un importo di € 800 U.T. Il premio è corrisposto dall’INPS su domanda della madre avente diritto. </a:t>
            </a:r>
            <a:endParaRPr lang="it-IT"/>
          </a:p>
          <a:p>
            <a:r>
              <a:rPr lang="it-IT" sz="1200" b="1">
                <a:solidFill>
                  <a:srgbClr val="000000"/>
                </a:solidFill>
              </a:rPr>
              <a:t>Requisiti generali: </a:t>
            </a:r>
            <a:endParaRPr lang="it-IT"/>
          </a:p>
          <a:p>
            <a:pPr lvl="1">
              <a:buFont typeface="Arial" charset="0"/>
              <a:buChar char="•"/>
            </a:pPr>
            <a:r>
              <a:rPr lang="it-IT" sz="1200">
                <a:solidFill>
                  <a:srgbClr val="000000"/>
                </a:solidFill>
              </a:rPr>
              <a:t>Residenza in Italia</a:t>
            </a:r>
            <a:endParaRPr lang="it-IT"/>
          </a:p>
          <a:p>
            <a:pPr lvl="1">
              <a:buFont typeface="Arial" charset="0"/>
              <a:buChar char="•"/>
            </a:pPr>
            <a:r>
              <a:rPr lang="it-IT" sz="1200">
                <a:solidFill>
                  <a:srgbClr val="000000"/>
                </a:solidFill>
              </a:rPr>
              <a:t>Cittadinanza italiana o comunitaria; le cittadine non comunitarie in possesso dello status di rifugiato politico e protezione sussidiaria sono equiparate alle cittadine italiane</a:t>
            </a:r>
            <a:endParaRPr lang="it-IT"/>
          </a:p>
          <a:p>
            <a:pPr lvl="1">
              <a:buFont typeface="Arial" charset="0"/>
              <a:buChar char="•"/>
            </a:pPr>
            <a:r>
              <a:rPr lang="it-IT" sz="1200">
                <a:solidFill>
                  <a:srgbClr val="000000"/>
                </a:solidFill>
              </a:rPr>
              <a:t>le cittadine non comunitarie devono essere in possesso del permesso di soggiorno UE per soggiornanti di lungo periodo oppure di una delle carte di soggiorno per familiari di cittadini UE previste dagli artt. 10 e 17 del Decreto Legislativo n. 30/2007, come da indicazioni ministeriali relative all’estensione della disciplina prevista in materia di assegno di natalità alla misura in argomento (cfr.circolare INPS 214 del 2016).</a:t>
            </a:r>
            <a:endParaRPr lang="it-IT"/>
          </a:p>
          <a:p>
            <a:endParaRPr lang="it-IT"/>
          </a:p>
          <a:p>
            <a:pPr>
              <a:buFont typeface="Arial" charset="0"/>
              <a:buChar char="•"/>
            </a:pPr>
            <a:r>
              <a:rPr lang="it-IT" sz="1200">
                <a:solidFill>
                  <a:srgbClr val="000000"/>
                </a:solidFill>
              </a:rPr>
              <a:t>   </a:t>
            </a:r>
            <a:r>
              <a:rPr lang="it-IT" sz="1200" b="1">
                <a:solidFill>
                  <a:srgbClr val="000000"/>
                </a:solidFill>
              </a:rPr>
              <a:t>Eventi per i quali si concede il beneficio (e necessario possederne solo uno)  :</a:t>
            </a:r>
            <a:endParaRPr lang="it-IT"/>
          </a:p>
          <a:p>
            <a:pPr lvl="1">
              <a:buFont typeface="Arial" charset="0"/>
              <a:buChar char="•"/>
            </a:pPr>
            <a:r>
              <a:rPr lang="it-IT" sz="1200">
                <a:solidFill>
                  <a:srgbClr val="000000"/>
                </a:solidFill>
              </a:rPr>
              <a:t>Compimento del 7° mese di gravidanza</a:t>
            </a:r>
            <a:endParaRPr lang="it-IT"/>
          </a:p>
          <a:p>
            <a:pPr lvl="1">
              <a:buFont typeface="Arial" charset="0"/>
              <a:buChar char="•"/>
            </a:pPr>
            <a:r>
              <a:rPr lang="it-IT" sz="1200">
                <a:solidFill>
                  <a:srgbClr val="000000"/>
                </a:solidFill>
              </a:rPr>
              <a:t>Parto, anche se antecedente all’inizio dell’8° mese di gravidanza </a:t>
            </a:r>
            <a:endParaRPr lang="it-IT"/>
          </a:p>
          <a:p>
            <a:pPr lvl="1">
              <a:buFont typeface="Arial" charset="0"/>
              <a:buChar char="•"/>
            </a:pPr>
            <a:r>
              <a:rPr lang="it-IT" sz="1200">
                <a:solidFill>
                  <a:srgbClr val="000000"/>
                </a:solidFill>
              </a:rPr>
              <a:t>Adozione del minore, nazionale o internazionale, disposta con sentenza divenuta definitiva ai sensi della legge n° 184/1983</a:t>
            </a:r>
            <a:endParaRPr lang="it-IT"/>
          </a:p>
          <a:p>
            <a:pPr lvl="1">
              <a:buFont typeface="Arial" charset="0"/>
              <a:buChar char="•"/>
            </a:pPr>
            <a:r>
              <a:rPr lang="it-IT" sz="1200">
                <a:solidFill>
                  <a:srgbClr val="000000"/>
                </a:solidFill>
              </a:rPr>
              <a:t>Affidamento preadottivo nazionale disposto con ordinanza ai sensi dell’art 22, comma 6, della legge 184/1983 o affidamento preadottivo internazionale ai sensi dell’art 34 della legge 184/1983 </a:t>
            </a:r>
            <a:endParaRPr lang="it-IT"/>
          </a:p>
          <a:p>
            <a:endParaRPr lang="it-IT"/>
          </a:p>
          <a:p>
            <a:pPr>
              <a:buFont typeface="Arial" charset="0"/>
              <a:buChar char="•"/>
            </a:pPr>
            <a:r>
              <a:rPr lang="it-IT" sz="1200" b="1">
                <a:solidFill>
                  <a:srgbClr val="000000"/>
                </a:solidFill>
              </a:rPr>
              <a:t>Documenti da allegare alla domanda: </a:t>
            </a:r>
            <a:endParaRPr lang="it-IT"/>
          </a:p>
          <a:p>
            <a:pPr lvl="1">
              <a:buFont typeface="Arial" charset="0"/>
              <a:buChar char="•"/>
            </a:pPr>
            <a:r>
              <a:rPr lang="it-IT" sz="1200">
                <a:solidFill>
                  <a:srgbClr val="000000"/>
                </a:solidFill>
              </a:rPr>
              <a:t>Certificazione sanitaria rilasciata dal medico specialistico del SSN attestante la data presunta del parto. </a:t>
            </a:r>
            <a:endParaRPr lang="it-IT"/>
          </a:p>
          <a:p>
            <a:pPr lvl="1">
              <a:buFont typeface="Arial" charset="0"/>
              <a:buNone/>
            </a:pPr>
            <a:r>
              <a:rPr lang="it-IT" sz="1200">
                <a:solidFill>
                  <a:srgbClr val="000000"/>
                </a:solidFill>
              </a:rPr>
              <a:t> Se la domanda è presentata in relazione al </a:t>
            </a:r>
            <a:r>
              <a:rPr lang="it-IT" sz="1200" b="1">
                <a:solidFill>
                  <a:srgbClr val="000000"/>
                </a:solidFill>
              </a:rPr>
              <a:t>parto</a:t>
            </a:r>
            <a:r>
              <a:rPr lang="it-IT" sz="1200">
                <a:solidFill>
                  <a:srgbClr val="000000"/>
                </a:solidFill>
              </a:rPr>
              <a:t>, la madre dovrà presentare autocertificazione e nella domanda la data del parto e le generalità del bambino. </a:t>
            </a:r>
            <a:endParaRPr lang="it-IT"/>
          </a:p>
          <a:p>
            <a:pPr lvl="1">
              <a:buFont typeface="Arial" charset="0"/>
              <a:buChar char="•"/>
            </a:pPr>
            <a:r>
              <a:rPr lang="it-IT" sz="1200">
                <a:solidFill>
                  <a:srgbClr val="000000"/>
                </a:solidFill>
              </a:rPr>
              <a:t>Adozione o affidamento preadottivo, specificare sulla domanda: sezione del tribunale, la data di deposito in cancelleria ed il relativo numero. Allegare provvedimento giudiziario. </a:t>
            </a:r>
            <a:endParaRPr lang="it-IT"/>
          </a:p>
          <a:p>
            <a:pPr lvl="1">
              <a:buFont typeface="Arial" charset="0"/>
              <a:buChar char="•"/>
            </a:pPr>
            <a:r>
              <a:rPr lang="it-IT" sz="1200">
                <a:solidFill>
                  <a:srgbClr val="000000"/>
                </a:solidFill>
              </a:rPr>
              <a:t>Se cittadina non comunitaria</a:t>
            </a:r>
            <a:r>
              <a:rPr lang="it-IT" sz="1200" b="1">
                <a:solidFill>
                  <a:srgbClr val="000000"/>
                </a:solidFill>
              </a:rPr>
              <a:t> </a:t>
            </a:r>
            <a:r>
              <a:rPr lang="it-IT" sz="1200">
                <a:solidFill>
                  <a:srgbClr val="000000"/>
                </a:solidFill>
              </a:rPr>
              <a:t>copia di uno dei titoli di soggiorno utili per accedere, specificando nella domanda gli elementi identificativi. </a:t>
            </a:r>
            <a:endParaRPr lang="it-IT"/>
          </a:p>
          <a:p>
            <a:endParaRPr lang="it-IT"/>
          </a:p>
        </p:txBody>
      </p:sp>
      <p:sp>
        <p:nvSpPr>
          <p:cNvPr id="46084" name="CustomShape 3"/>
          <p:cNvSpPr>
            <a:spLocks noChangeArrowheads="1"/>
          </p:cNvSpPr>
          <p:nvPr/>
        </p:nvSpPr>
        <p:spPr bwMode="auto">
          <a:xfrm>
            <a:off x="7296150" y="5505450"/>
            <a:ext cx="2241550" cy="361950"/>
          </a:xfrm>
          <a:prstGeom prst="rect">
            <a:avLst/>
          </a:prstGeom>
          <a:noFill/>
          <a:ln w="9525">
            <a:noFill/>
            <a:miter lim="800000"/>
            <a:headEnd/>
            <a:tailEnd/>
          </a:ln>
        </p:spPr>
        <p:txBody>
          <a:bodyPr/>
          <a:lstStyle/>
          <a:p>
            <a:endParaRPr lang="it-IT"/>
          </a:p>
        </p:txBody>
      </p:sp>
      <p:sp>
        <p:nvSpPr>
          <p:cNvPr id="46085" name="CustomShape 4"/>
          <p:cNvSpPr>
            <a:spLocks noChangeArrowheads="1"/>
          </p:cNvSpPr>
          <p:nvPr/>
        </p:nvSpPr>
        <p:spPr bwMode="auto">
          <a:xfrm>
            <a:off x="252413" y="6696075"/>
            <a:ext cx="10186987" cy="501650"/>
          </a:xfrm>
          <a:prstGeom prst="rect">
            <a:avLst/>
          </a:prstGeom>
          <a:noFill/>
          <a:ln w="9525">
            <a:noFill/>
            <a:miter lim="800000"/>
            <a:headEnd/>
            <a:tailEnd/>
          </a:ln>
        </p:spPr>
        <p:txBody>
          <a:bodyPr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12</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ustomShape 1"/>
          <p:cNvSpPr>
            <a:spLocks noChangeArrowheads="1"/>
          </p:cNvSpPr>
          <p:nvPr/>
        </p:nvSpPr>
        <p:spPr bwMode="auto">
          <a:xfrm>
            <a:off x="360363" y="360363"/>
            <a:ext cx="9934575" cy="79057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4F81BD"/>
                </a:solidFill>
              </a:rPr>
              <a:t>Bonus Mamma domani</a:t>
            </a:r>
            <a:endParaRPr lang="it-IT"/>
          </a:p>
          <a:p>
            <a:pPr>
              <a:lnSpc>
                <a:spcPct val="90000"/>
              </a:lnSpc>
            </a:pPr>
            <a:r>
              <a:rPr lang="it-IT" sz="2000" b="1">
                <a:solidFill>
                  <a:srgbClr val="000000"/>
                </a:solidFill>
              </a:rPr>
              <a:t>       Destinatari: </a:t>
            </a:r>
            <a:r>
              <a:rPr lang="it-IT" sz="2000" b="1">
                <a:solidFill>
                  <a:srgbClr val="FF0000"/>
                </a:solidFill>
              </a:rPr>
              <a:t>Donne in gravidanza                                                                      2/2</a:t>
            </a:r>
            <a:endParaRPr lang="it-IT"/>
          </a:p>
        </p:txBody>
      </p:sp>
      <p:pic>
        <p:nvPicPr>
          <p:cNvPr id="48130" name="Segnaposto contenuto 4"/>
          <p:cNvPicPr>
            <a:picLocks noChangeAspect="1" noChangeArrowheads="1"/>
          </p:cNvPicPr>
          <p:nvPr/>
        </p:nvPicPr>
        <p:blipFill>
          <a:blip r:embed="rId3"/>
          <a:srcRect/>
          <a:stretch>
            <a:fillRect/>
          </a:stretch>
        </p:blipFill>
        <p:spPr bwMode="auto">
          <a:xfrm>
            <a:off x="360363" y="1368425"/>
            <a:ext cx="1366837" cy="2159000"/>
          </a:xfrm>
          <a:prstGeom prst="rect">
            <a:avLst/>
          </a:prstGeom>
          <a:noFill/>
          <a:ln w="9525">
            <a:solidFill>
              <a:srgbClr val="92D050"/>
            </a:solidFill>
            <a:miter lim="800000"/>
            <a:headEnd/>
            <a:tailEnd/>
          </a:ln>
        </p:spPr>
      </p:pic>
      <p:sp>
        <p:nvSpPr>
          <p:cNvPr id="48131" name="CustomShape 2"/>
          <p:cNvSpPr>
            <a:spLocks noChangeArrowheads="1"/>
          </p:cNvSpPr>
          <p:nvPr/>
        </p:nvSpPr>
        <p:spPr bwMode="auto">
          <a:xfrm>
            <a:off x="1846263" y="1296988"/>
            <a:ext cx="8593137" cy="5397500"/>
          </a:xfrm>
          <a:prstGeom prst="rect">
            <a:avLst/>
          </a:prstGeom>
          <a:noFill/>
          <a:ln w="9525">
            <a:noFill/>
            <a:miter lim="800000"/>
            <a:headEnd/>
            <a:tailEnd/>
          </a:ln>
        </p:spPr>
        <p:txBody>
          <a:bodyPr lIns="90000" tIns="45000" rIns="90000" bIns="45000" anchor="ctr"/>
          <a:lstStyle/>
          <a:p>
            <a:pPr>
              <a:buFont typeface="Arial" charset="0"/>
              <a:buChar char="•"/>
            </a:pPr>
            <a:r>
              <a:rPr lang="it-IT" sz="1200" b="1">
                <a:solidFill>
                  <a:srgbClr val="000000"/>
                </a:solidFill>
              </a:rPr>
              <a:t>A chi rivolgersi:</a:t>
            </a:r>
            <a:r>
              <a:rPr lang="it-IT" sz="1200">
                <a:solidFill>
                  <a:srgbClr val="000000"/>
                </a:solidFill>
              </a:rPr>
              <a:t> la domanda dovrà essere effettuata </a:t>
            </a:r>
            <a:r>
              <a:rPr lang="it-IT" sz="1200" b="1">
                <a:solidFill>
                  <a:srgbClr val="000000"/>
                </a:solidFill>
              </a:rPr>
              <a:t>esclusivamente</a:t>
            </a:r>
            <a:r>
              <a:rPr lang="it-IT" sz="1200">
                <a:solidFill>
                  <a:srgbClr val="000000"/>
                </a:solidFill>
              </a:rPr>
              <a:t> online, andando sul sito dell’INPS nell’apposita sezione seguendo questo percorso: </a:t>
            </a:r>
            <a:r>
              <a:rPr lang="it-IT" sz="1200">
                <a:solidFill>
                  <a:srgbClr val="000000"/>
                </a:solidFill>
                <a:hlinkClick r:id="rId4"/>
              </a:rPr>
              <a:t>www.inps.t</a:t>
            </a:r>
            <a:r>
              <a:rPr lang="it-IT" sz="1200">
                <a:solidFill>
                  <a:srgbClr val="000000"/>
                </a:solidFill>
              </a:rPr>
              <a:t>&gt; servizi on line&gt; servizi per il cittadino&gt; Autenticazione con il PIN per il dispositivo&gt; domanda di presentazione a sostegno del reddito&gt; premio alla nascita. Ci si potrà avvalere anche dei CAF e Patronati o contattando il Contact center Integrato al numero verde 803.164 (gratuito da rete fissa) oppure 06/16.41.64 (da rete mobile)  </a:t>
            </a:r>
            <a:endParaRPr lang="it-IT" sz="1200"/>
          </a:p>
          <a:p>
            <a:endParaRPr lang="it-IT" sz="1200"/>
          </a:p>
          <a:p>
            <a:pPr>
              <a:buFont typeface="Arial" charset="0"/>
              <a:buChar char="•"/>
            </a:pPr>
            <a:r>
              <a:rPr lang="it-IT" sz="1200" b="1">
                <a:solidFill>
                  <a:srgbClr val="000000"/>
                </a:solidFill>
              </a:rPr>
              <a:t>Scadenza: </a:t>
            </a:r>
            <a:r>
              <a:rPr lang="it-IT" sz="1200">
                <a:solidFill>
                  <a:srgbClr val="000000"/>
                </a:solidFill>
              </a:rPr>
              <a:t>Il Bonus è stato riconfermato per l’</a:t>
            </a:r>
            <a:r>
              <a:rPr lang="it-IT" sz="1200" b="1">
                <a:solidFill>
                  <a:srgbClr val="000000"/>
                </a:solidFill>
              </a:rPr>
              <a:t> </a:t>
            </a:r>
            <a:r>
              <a:rPr lang="it-IT" sz="1200">
                <a:solidFill>
                  <a:srgbClr val="000000"/>
                </a:solidFill>
              </a:rPr>
              <a:t>deve essere presentata dopo il compimento del settimo mese di gravidanza e improrogabilmente entro un anno dal verificarsi della nascita, adozione o affidamento</a:t>
            </a:r>
            <a:r>
              <a:rPr lang="it-IT" sz="1200" b="1">
                <a:solidFill>
                  <a:srgbClr val="000000"/>
                </a:solidFill>
              </a:rPr>
              <a:t>. </a:t>
            </a:r>
            <a:endParaRPr lang="it-IT" sz="1200"/>
          </a:p>
          <a:p>
            <a:endParaRPr lang="it-IT" sz="1200"/>
          </a:p>
          <a:p>
            <a:pPr>
              <a:buFont typeface="Arial" charset="0"/>
              <a:buChar char="•"/>
            </a:pPr>
            <a:r>
              <a:rPr lang="it-IT" sz="1200">
                <a:solidFill>
                  <a:srgbClr val="FF0000"/>
                </a:solidFill>
              </a:rPr>
              <a:t>Per i soli eventi verificatisi dal 1° gennaio 2017 al 4 maggio, data di rilascio della procedura telematizzata di acquisizione, il termine di un anno per la presentazione della domanda decorre dal 4 maggio</a:t>
            </a:r>
            <a:endParaRPr lang="it-IT" sz="1200"/>
          </a:p>
          <a:p>
            <a:endParaRPr lang="it-IT" sz="1200"/>
          </a:p>
          <a:p>
            <a:pPr algn="just"/>
            <a:endParaRPr lang="it-IT" sz="1200"/>
          </a:p>
          <a:p>
            <a:pPr algn="just"/>
            <a:r>
              <a:rPr lang="it-IT" sz="1200" b="1">
                <a:solidFill>
                  <a:srgbClr val="000000"/>
                </a:solidFill>
              </a:rPr>
              <a:t>Ente Erogatore: </a:t>
            </a:r>
            <a:r>
              <a:rPr lang="it-IT" sz="1200">
                <a:solidFill>
                  <a:srgbClr val="000000"/>
                </a:solidFill>
              </a:rPr>
              <a:t>INPS</a:t>
            </a:r>
          </a:p>
          <a:p>
            <a:pPr algn="just"/>
            <a:endParaRPr lang="it-IT" sz="1200"/>
          </a:p>
          <a:p>
            <a:pPr algn="just"/>
            <a:endParaRPr lang="it-IT" sz="1200"/>
          </a:p>
          <a:p>
            <a:pPr algn="just"/>
            <a:r>
              <a:rPr lang="it-IT" sz="1200" b="1">
                <a:solidFill>
                  <a:srgbClr val="000000"/>
                </a:solidFill>
              </a:rPr>
              <a:t>Riferimento: </a:t>
            </a:r>
            <a:r>
              <a:rPr lang="it-IT" sz="1200">
                <a:solidFill>
                  <a:srgbClr val="000000"/>
                </a:solidFill>
              </a:rPr>
              <a:t>Circolare n° 78 del 28/04/2017 INPS</a:t>
            </a:r>
            <a:endParaRPr lang="it-IT" sz="1200"/>
          </a:p>
          <a:p>
            <a:pPr algn="just"/>
            <a:r>
              <a:rPr lang="it-IT" sz="1200">
                <a:solidFill>
                  <a:srgbClr val="000000"/>
                </a:solidFill>
              </a:rPr>
              <a:t>https://www.inps.it/bussola/VisualizzaDoc.aspx?sVirtualURL=%2fCircolari%2fCircolare%20numero%2078%20del%2028-04-2017.htm</a:t>
            </a:r>
            <a:endParaRPr lang="it-IT" sz="1200"/>
          </a:p>
          <a:p>
            <a:endParaRPr lang="it-IT" sz="1200"/>
          </a:p>
        </p:txBody>
      </p:sp>
      <p:sp>
        <p:nvSpPr>
          <p:cNvPr id="48132" name="CustomShape 3"/>
          <p:cNvSpPr>
            <a:spLocks noChangeArrowheads="1"/>
          </p:cNvSpPr>
          <p:nvPr/>
        </p:nvSpPr>
        <p:spPr bwMode="auto">
          <a:xfrm>
            <a:off x="7296150" y="5505450"/>
            <a:ext cx="2241550" cy="361950"/>
          </a:xfrm>
          <a:prstGeom prst="rect">
            <a:avLst/>
          </a:prstGeom>
          <a:noFill/>
          <a:ln w="9525">
            <a:noFill/>
            <a:miter lim="800000"/>
            <a:headEnd/>
            <a:tailEnd/>
          </a:ln>
        </p:spPr>
        <p:txBody>
          <a:bodyPr/>
          <a:lstStyle/>
          <a:p>
            <a:endParaRPr lang="it-IT"/>
          </a:p>
        </p:txBody>
      </p:sp>
      <p:sp>
        <p:nvSpPr>
          <p:cNvPr id="48133" name="CustomShape 4"/>
          <p:cNvSpPr>
            <a:spLocks noChangeArrowheads="1"/>
          </p:cNvSpPr>
          <p:nvPr/>
        </p:nvSpPr>
        <p:spPr bwMode="auto">
          <a:xfrm>
            <a:off x="252413" y="6696075"/>
            <a:ext cx="10186987" cy="501650"/>
          </a:xfrm>
          <a:prstGeom prst="rect">
            <a:avLst/>
          </a:prstGeom>
          <a:noFill/>
          <a:ln w="9525">
            <a:noFill/>
            <a:miter lim="800000"/>
            <a:headEnd/>
            <a:tailEnd/>
          </a:ln>
        </p:spPr>
        <p:txBody>
          <a:bodyPr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13</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ustomShape 1"/>
          <p:cNvSpPr>
            <a:spLocks noChangeArrowheads="1"/>
          </p:cNvSpPr>
          <p:nvPr/>
        </p:nvSpPr>
        <p:spPr bwMode="auto">
          <a:xfrm>
            <a:off x="360363" y="360363"/>
            <a:ext cx="10209212" cy="57467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Voucher baby sitter</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Mamme che tornano al lavoro dopo il periodo di maternità        1/2 </a:t>
            </a:r>
            <a:endParaRPr lang="it-IT"/>
          </a:p>
        </p:txBody>
      </p:sp>
      <p:sp>
        <p:nvSpPr>
          <p:cNvPr id="50178" name="CustomShape 2"/>
          <p:cNvSpPr>
            <a:spLocks noChangeArrowheads="1"/>
          </p:cNvSpPr>
          <p:nvPr/>
        </p:nvSpPr>
        <p:spPr bwMode="auto">
          <a:xfrm>
            <a:off x="2066925" y="1379538"/>
            <a:ext cx="8264525" cy="5316537"/>
          </a:xfrm>
          <a:prstGeom prst="rect">
            <a:avLst/>
          </a:prstGeom>
          <a:noFill/>
          <a:ln w="9525">
            <a:noFill/>
            <a:miter lim="800000"/>
            <a:headEnd/>
            <a:tailEnd/>
          </a:ln>
        </p:spPr>
        <p:txBody>
          <a:bodyPr lIns="90000" tIns="45000" rIns="90000" bIns="45000" anchor="ctr"/>
          <a:lstStyle/>
          <a:p>
            <a:pPr algn="just"/>
            <a:endParaRPr lang="it-IT" sz="1400">
              <a:solidFill>
                <a:srgbClr val="000000"/>
              </a:solidFill>
            </a:endParaRPr>
          </a:p>
          <a:p>
            <a:pPr algn="just"/>
            <a:endParaRPr lang="it-IT" sz="1400">
              <a:solidFill>
                <a:srgbClr val="000000"/>
              </a:solidFill>
            </a:endParaRPr>
          </a:p>
          <a:p>
            <a:pPr algn="just"/>
            <a:r>
              <a:rPr lang="it-IT" sz="1200">
                <a:solidFill>
                  <a:srgbClr val="000000"/>
                </a:solidFill>
              </a:rPr>
              <a:t>Il beneficio dà la possibilità per la madre lavoratrice di richiedere, al termine del congedo di maternità ed entro gli 11 mesi successivi, in alternativa al congedo parentale, voucher per l'acquisto di servizi di baby sitting oppure un contributo per fare fronte agli oneri della rete pubblica dei servizi per l'infanzia o dei servizi privati accreditati, per un massimo di sei mesi. </a:t>
            </a:r>
          </a:p>
          <a:p>
            <a:pPr algn="just"/>
            <a:endParaRPr lang="it-IT" sz="1200">
              <a:solidFill>
                <a:srgbClr val="000000"/>
              </a:solidFill>
            </a:endParaRPr>
          </a:p>
          <a:p>
            <a:pPr algn="just"/>
            <a:r>
              <a:rPr lang="it-IT" sz="1200">
                <a:solidFill>
                  <a:srgbClr val="000000"/>
                </a:solidFill>
              </a:rPr>
              <a:t>Possono beneficiare le lavoratrici iscritte alla gestione separata (comprese le libere professioniste, che non risultino iscritte ad altra forma previdenziale obbligatoria e non siano pensionate, pertanto tenute al versamento della contribuzione in misura piena). Queste due categorie di lavoratrici si devono trovare, al momento di presentazione della domanda, ancora negli 11 mesi successivi alla conclusione del periodo di congedo obbligatorio di maternità e non devono aver fruito ancora di tutto il periodo di congedo parentale. </a:t>
            </a:r>
          </a:p>
          <a:p>
            <a:pPr algn="just"/>
            <a:r>
              <a:rPr lang="it-IT" sz="1200">
                <a:solidFill>
                  <a:srgbClr val="000000"/>
                </a:solidFill>
              </a:rPr>
              <a:t> </a:t>
            </a:r>
          </a:p>
          <a:p>
            <a:pPr algn="just"/>
            <a:r>
              <a:rPr lang="it-IT" sz="1200">
                <a:solidFill>
                  <a:srgbClr val="000000"/>
                </a:solidFill>
              </a:rPr>
              <a:t>Possono inoltre accedere al beneficio le lavoratrici autonome o imprenditrici: coltivatrici dirette, mezzadre e colone; artigiane ed esercenti attività commerciali; imprenditrici agricole a titolo principale; pescatrici autonome della piccola pesca marittima e delle acque interne. Queste lavoratrici devono aver concluso il teorico periodo di fruizione dell'indennità di maternità e avere ancora almeno un mese di congedo parentale (in relazione al minore per cui si chiede il beneficio) a cui poter rinunciare. </a:t>
            </a:r>
          </a:p>
          <a:p>
            <a:pPr algn="just"/>
            <a:endParaRPr lang="it-IT" sz="1200">
              <a:solidFill>
                <a:srgbClr val="000000"/>
              </a:solidFill>
            </a:endParaRPr>
          </a:p>
          <a:p>
            <a:pPr algn="just"/>
            <a:r>
              <a:rPr lang="it-IT" sz="1200">
                <a:solidFill>
                  <a:srgbClr val="000000"/>
                </a:solidFill>
              </a:rPr>
              <a:t>Non possono accedere al beneficio le lavoratrici esentate totalmente dal pagamento della rete pubblica dei servizi per l'infanzia o dei servizi privati convenzionati e le lavoratrici che usufruiscono dei benefici del Fondo per le Politiche relative ai diritti e alle pari opportunità istituito con l'articolo 19, comma 3, decreto-legge 4 giugno 2006, n. 223, convertito dalla legge 4 agosto 2006, n. 248.</a:t>
            </a:r>
          </a:p>
          <a:p>
            <a:pPr algn="just"/>
            <a:endParaRPr lang="it-IT" sz="1200">
              <a:solidFill>
                <a:srgbClr val="000000"/>
              </a:solidFill>
            </a:endParaRPr>
          </a:p>
          <a:p>
            <a:r>
              <a:rPr lang="it-IT" sz="1200">
                <a:solidFill>
                  <a:srgbClr val="000000"/>
                </a:solidFill>
              </a:rPr>
              <a:t>Il contributo è erogato per un periodo massimo di sei mesi, divisibile solo per frazioni mensili intere, in alternativa e con rinuncia alla fruizione del congedo parentale da parte della lavoratrice. L'importo del contributo è di massimo 600 euro mensili.</a:t>
            </a:r>
          </a:p>
          <a:p>
            <a:r>
              <a:rPr lang="it-IT" sz="1200">
                <a:solidFill>
                  <a:srgbClr val="000000"/>
                </a:solidFill>
              </a:rPr>
              <a:t>Alle lavoratrici iscritte alla Gestione Separata, alle lavoratrici autonome e alle imprenditrici il contributo è erogato per un periodo massimo di tre mesi.</a:t>
            </a:r>
          </a:p>
          <a:p>
            <a:r>
              <a:rPr lang="it-IT" sz="1200">
                <a:solidFill>
                  <a:srgbClr val="000000"/>
                </a:solidFill>
              </a:rPr>
              <a:t>Per le lavoratrici part-time il contributo è ricalcolato in proporzione alla minore entità della prestazione lavorativa.</a:t>
            </a:r>
          </a:p>
          <a:p>
            <a:endParaRPr lang="it-IT"/>
          </a:p>
          <a:p>
            <a:endParaRPr lang="it-IT"/>
          </a:p>
        </p:txBody>
      </p:sp>
      <p:sp>
        <p:nvSpPr>
          <p:cNvPr id="50179" name="CustomShape 3"/>
          <p:cNvSpPr>
            <a:spLocks noChangeArrowheads="1"/>
          </p:cNvSpPr>
          <p:nvPr/>
        </p:nvSpPr>
        <p:spPr bwMode="auto">
          <a:xfrm>
            <a:off x="360363" y="6696075"/>
            <a:ext cx="9971087" cy="514350"/>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14</a:t>
            </a:r>
            <a:endParaRPr lang="it-IT"/>
          </a:p>
        </p:txBody>
      </p:sp>
      <p:pic>
        <p:nvPicPr>
          <p:cNvPr id="50180" name="Segnaposto contenuto 7"/>
          <p:cNvPicPr>
            <a:picLocks noChangeAspect="1" noChangeArrowheads="1"/>
          </p:cNvPicPr>
          <p:nvPr/>
        </p:nvPicPr>
        <p:blipFill>
          <a:blip r:embed="rId2"/>
          <a:srcRect/>
          <a:stretch>
            <a:fillRect/>
          </a:stretch>
        </p:blipFill>
        <p:spPr bwMode="auto">
          <a:xfrm>
            <a:off x="523875" y="1522413"/>
            <a:ext cx="1354138" cy="3606800"/>
          </a:xfrm>
          <a:prstGeom prst="rect">
            <a:avLst/>
          </a:prstGeom>
          <a:noFill/>
          <a:ln w="9525">
            <a:solidFill>
              <a:srgbClr val="92D050"/>
            </a:solid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ustomShape 1"/>
          <p:cNvSpPr>
            <a:spLocks noChangeArrowheads="1"/>
          </p:cNvSpPr>
          <p:nvPr/>
        </p:nvSpPr>
        <p:spPr bwMode="auto">
          <a:xfrm>
            <a:off x="360363" y="360363"/>
            <a:ext cx="10209212" cy="57467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Voucher baby sitter</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Mamme che tornano al lavoro dopo il periodo di maternità         2/2    </a:t>
            </a:r>
            <a:endParaRPr lang="it-IT"/>
          </a:p>
        </p:txBody>
      </p:sp>
      <p:sp>
        <p:nvSpPr>
          <p:cNvPr id="51202" name="CustomShape 2"/>
          <p:cNvSpPr>
            <a:spLocks noChangeArrowheads="1"/>
          </p:cNvSpPr>
          <p:nvPr/>
        </p:nvSpPr>
        <p:spPr bwMode="auto">
          <a:xfrm>
            <a:off x="2066925" y="1379538"/>
            <a:ext cx="8264525" cy="5316537"/>
          </a:xfrm>
          <a:prstGeom prst="rect">
            <a:avLst/>
          </a:prstGeom>
          <a:noFill/>
          <a:ln w="9525">
            <a:noFill/>
            <a:miter lim="800000"/>
            <a:headEnd/>
            <a:tailEnd/>
          </a:ln>
        </p:spPr>
        <p:txBody>
          <a:bodyPr lIns="90000" tIns="45000" rIns="90000" bIns="45000" anchor="ctr"/>
          <a:lstStyle/>
          <a:p>
            <a:pPr algn="just"/>
            <a:endParaRPr lang="it-IT" sz="1400">
              <a:solidFill>
                <a:srgbClr val="000000"/>
              </a:solidFill>
            </a:endParaRPr>
          </a:p>
          <a:p>
            <a:pPr algn="just"/>
            <a:endParaRPr lang="it-IT" sz="1400">
              <a:solidFill>
                <a:srgbClr val="000000"/>
              </a:solidFill>
            </a:endParaRPr>
          </a:p>
          <a:p>
            <a:endParaRPr lang="it-IT"/>
          </a:p>
          <a:p>
            <a:endParaRPr lang="it-IT"/>
          </a:p>
        </p:txBody>
      </p:sp>
      <p:sp>
        <p:nvSpPr>
          <p:cNvPr id="51203" name="CustomShape 3"/>
          <p:cNvSpPr>
            <a:spLocks noChangeArrowheads="1"/>
          </p:cNvSpPr>
          <p:nvPr/>
        </p:nvSpPr>
        <p:spPr bwMode="auto">
          <a:xfrm>
            <a:off x="360363" y="6696075"/>
            <a:ext cx="9971087" cy="514350"/>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15</a:t>
            </a:r>
            <a:endParaRPr lang="it-IT"/>
          </a:p>
        </p:txBody>
      </p:sp>
      <p:pic>
        <p:nvPicPr>
          <p:cNvPr id="51204" name="Segnaposto contenuto 7"/>
          <p:cNvPicPr>
            <a:picLocks noChangeAspect="1" noChangeArrowheads="1"/>
          </p:cNvPicPr>
          <p:nvPr/>
        </p:nvPicPr>
        <p:blipFill>
          <a:blip r:embed="rId2"/>
          <a:srcRect/>
          <a:stretch>
            <a:fillRect/>
          </a:stretch>
        </p:blipFill>
        <p:spPr bwMode="auto">
          <a:xfrm>
            <a:off x="523875" y="1522413"/>
            <a:ext cx="1354138" cy="3606800"/>
          </a:xfrm>
          <a:prstGeom prst="rect">
            <a:avLst/>
          </a:prstGeom>
          <a:noFill/>
          <a:ln w="9525">
            <a:solidFill>
              <a:srgbClr val="92D050"/>
            </a:solidFill>
            <a:miter lim="800000"/>
            <a:headEnd/>
            <a:tailEnd/>
          </a:ln>
        </p:spPr>
      </p:pic>
      <p:sp>
        <p:nvSpPr>
          <p:cNvPr id="51205" name="Rettangolo 1"/>
          <p:cNvSpPr>
            <a:spLocks noChangeArrowheads="1"/>
          </p:cNvSpPr>
          <p:nvPr/>
        </p:nvSpPr>
        <p:spPr bwMode="auto">
          <a:xfrm>
            <a:off x="2066925" y="1260475"/>
            <a:ext cx="8382000" cy="5386388"/>
          </a:xfrm>
          <a:prstGeom prst="rect">
            <a:avLst/>
          </a:prstGeom>
          <a:noFill/>
          <a:ln w="9525">
            <a:noFill/>
            <a:miter lim="800000"/>
            <a:headEnd/>
            <a:tailEnd/>
          </a:ln>
        </p:spPr>
        <p:txBody>
          <a:bodyPr>
            <a:spAutoFit/>
          </a:bodyPr>
          <a:lstStyle/>
          <a:p>
            <a:r>
              <a:rPr lang="it-IT" sz="1200">
                <a:solidFill>
                  <a:srgbClr val="000000"/>
                </a:solidFill>
              </a:rPr>
              <a:t>Il contributo per l'asilo nido viene erogato con pagamento diretto alla struttura scolastica prescelta dalla madre, dietro esibizione da parte della struttura della documentazione attestante l'effettiva fruizione del servizio fino al raggiungimento dell'importo di 600 euro mensili. </a:t>
            </a:r>
          </a:p>
          <a:p>
            <a:r>
              <a:rPr lang="it-IT" sz="1200">
                <a:solidFill>
                  <a:srgbClr val="000000"/>
                </a:solidFill>
              </a:rPr>
              <a:t>Il contributo verrà erogato esclusivamente se il servizio per l'infanzia viene svolto in una struttura scelta dalla madre e presente nell'elenco pubblicato sul sito INPS.</a:t>
            </a:r>
          </a:p>
          <a:p>
            <a:endParaRPr lang="it-IT" sz="1200"/>
          </a:p>
          <a:p>
            <a:r>
              <a:rPr lang="it-IT" sz="1200">
                <a:solidFill>
                  <a:srgbClr val="000000"/>
                </a:solidFill>
              </a:rPr>
              <a:t>Il contributo concesso per il pagamento dei servizi di baby sitting viene erogato attraverso il sistema di buoni lavoro corrisposti esclusivamente in modalità telematica.</a:t>
            </a:r>
          </a:p>
          <a:p>
            <a:endParaRPr lang="it-IT" sz="1200">
              <a:solidFill>
                <a:srgbClr val="000000"/>
              </a:solidFill>
            </a:endParaRPr>
          </a:p>
          <a:p>
            <a:r>
              <a:rPr lang="it-IT" sz="1200">
                <a:solidFill>
                  <a:srgbClr val="000000"/>
                </a:solidFill>
              </a:rPr>
              <a:t>La madre, riconosciuta beneficiaria dei voucher baby sitting, opera al pari di un committente che utilizza la procedura online per gli adempimenti connessi alle nuove funzionalità introdotte:</a:t>
            </a:r>
          </a:p>
          <a:p>
            <a:r>
              <a:rPr lang="it-IT" sz="1200">
                <a:solidFill>
                  <a:srgbClr val="000000"/>
                </a:solidFill>
              </a:rPr>
              <a:t>•registrazione del committente;</a:t>
            </a:r>
          </a:p>
          <a:p>
            <a:r>
              <a:rPr lang="it-IT" sz="1200">
                <a:solidFill>
                  <a:srgbClr val="000000"/>
                </a:solidFill>
              </a:rPr>
              <a:t>•accredito del prestatore e richiesta e attivazione della INPS card presso l'ufficio postale;</a:t>
            </a:r>
          </a:p>
          <a:p>
            <a:r>
              <a:rPr lang="it-IT" sz="1200">
                <a:solidFill>
                  <a:srgbClr val="000000"/>
                </a:solidFill>
              </a:rPr>
              <a:t>•comunicazione all'INPS da parte del committente prima dell'inizio della prestazione;</a:t>
            </a:r>
          </a:p>
          <a:p>
            <a:r>
              <a:rPr lang="it-IT" sz="1200">
                <a:solidFill>
                  <a:srgbClr val="000000"/>
                </a:solidFill>
              </a:rPr>
              <a:t>•consuntivazione a opera del committente al termine della prestazione.</a:t>
            </a:r>
          </a:p>
          <a:p>
            <a:endParaRPr lang="it-IT" sz="1200">
              <a:solidFill>
                <a:srgbClr val="000000"/>
              </a:solidFill>
            </a:endParaRPr>
          </a:p>
          <a:p>
            <a:r>
              <a:rPr lang="it-IT" sz="1200">
                <a:solidFill>
                  <a:srgbClr val="000000"/>
                </a:solidFill>
              </a:rPr>
              <a:t>La mamma deve procedere all'appropriazione dei voucher nel termine di 120 giorni dalla ricevuta di accoglimento della domanda tramite i canali telematici. La mancata appropriazione dei voucher nel termine suddetto viene considerata come tacita rinuncia allo stesso.</a:t>
            </a:r>
          </a:p>
          <a:p>
            <a:endParaRPr lang="it-IT" sz="1200">
              <a:solidFill>
                <a:srgbClr val="000000"/>
              </a:solidFill>
            </a:endParaRPr>
          </a:p>
          <a:p>
            <a:r>
              <a:rPr lang="it-IT" sz="1200">
                <a:solidFill>
                  <a:srgbClr val="000000"/>
                </a:solidFill>
              </a:rPr>
              <a:t>La procedura consente la restituzione, per mesi, degli importi precedentemente accreditati alla madre/committente, in base alle mensilità già erogate e agli eventuali importi già consuntivati o rimborsati.</a:t>
            </a:r>
          </a:p>
          <a:p>
            <a:endParaRPr lang="it-IT" sz="1200">
              <a:solidFill>
                <a:srgbClr val="000000"/>
              </a:solidFill>
            </a:endParaRPr>
          </a:p>
          <a:p>
            <a:r>
              <a:rPr lang="it-IT" sz="1200" b="1">
                <a:solidFill>
                  <a:srgbClr val="000000"/>
                </a:solidFill>
              </a:rPr>
              <a:t>Come fare la domanda: </a:t>
            </a:r>
            <a:r>
              <a:rPr lang="it-IT" sz="1200">
                <a:solidFill>
                  <a:srgbClr val="000000"/>
                </a:solidFill>
              </a:rPr>
              <a:t>La domanda va presentata online all'INPS attraverso il servizio dedicato.</a:t>
            </a:r>
          </a:p>
          <a:p>
            <a:r>
              <a:rPr lang="it-IT" sz="1200">
                <a:solidFill>
                  <a:srgbClr val="000000"/>
                </a:solidFill>
              </a:rPr>
              <a:t>In alternativa, si può fare la domanda tramite:</a:t>
            </a:r>
          </a:p>
          <a:p>
            <a:pPr lvl="1"/>
            <a:r>
              <a:rPr lang="it-IT" sz="1200">
                <a:solidFill>
                  <a:srgbClr val="000000"/>
                </a:solidFill>
              </a:rPr>
              <a:t>Contact center al numero 803.164 (gratuito da rete fissa) oppure 06/164.164 da rete mobile</a:t>
            </a:r>
          </a:p>
          <a:p>
            <a:pPr lvl="1"/>
            <a:r>
              <a:rPr lang="it-IT" sz="1200">
                <a:solidFill>
                  <a:srgbClr val="000000"/>
                </a:solidFill>
              </a:rPr>
              <a:t>Enti di patronato e intermediari dell'Istituto, attraverso i servizi telematici offerti dagli stessi.</a:t>
            </a:r>
          </a:p>
          <a:p>
            <a:pPr lvl="1"/>
            <a:r>
              <a:rPr lang="it-IT" sz="1200">
                <a:solidFill>
                  <a:srgbClr val="000000"/>
                </a:solidFill>
              </a:rPr>
              <a:t>Ulteriori info: https://www.inps.it/nuovoportaleinps/default.aspx?itemdir=50575</a:t>
            </a:r>
          </a:p>
          <a:p>
            <a:pPr lvl="1"/>
            <a:r>
              <a:rPr lang="it-IT" sz="1200" b="1">
                <a:solidFill>
                  <a:srgbClr val="000000"/>
                </a:solidFill>
              </a:rPr>
              <a:t>Ente Erogatore: </a:t>
            </a:r>
            <a:r>
              <a:rPr lang="it-IT" sz="1200">
                <a:solidFill>
                  <a:srgbClr val="000000"/>
                </a:solidFill>
              </a:rPr>
              <a:t>INPS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ustomShape 1"/>
          <p:cNvSpPr>
            <a:spLocks noChangeArrowheads="1"/>
          </p:cNvSpPr>
          <p:nvPr/>
        </p:nvSpPr>
        <p:spPr bwMode="auto">
          <a:xfrm>
            <a:off x="360363" y="360363"/>
            <a:ext cx="10206037" cy="646112"/>
          </a:xfrm>
          <a:prstGeom prst="rect">
            <a:avLst/>
          </a:prstGeom>
          <a:noFill/>
          <a:ln w="9525">
            <a:noFill/>
            <a:miter lim="800000"/>
            <a:headEnd/>
            <a:tailEnd/>
          </a:ln>
        </p:spPr>
        <p:txBody>
          <a:bodyPr lIns="90000" tIns="45000" rIns="90000" bIns="45000" anchor="ctr"/>
          <a:lstStyle/>
          <a:p>
            <a:r>
              <a:rPr lang="it-IT" b="1">
                <a:solidFill>
                  <a:srgbClr val="000000"/>
                </a:solidFill>
              </a:rPr>
              <a:t>Misure Welfare : </a:t>
            </a:r>
            <a:r>
              <a:rPr lang="it-IT" b="1">
                <a:solidFill>
                  <a:srgbClr val="0070C0"/>
                </a:solidFill>
              </a:rPr>
              <a:t>Bonus Bebe’</a:t>
            </a:r>
            <a:endParaRPr lang="it-IT"/>
          </a:p>
          <a:p>
            <a:pPr>
              <a:lnSpc>
                <a:spcPct val="90000"/>
              </a:lnSpc>
            </a:pPr>
            <a:r>
              <a:rPr lang="it-IT" b="1">
                <a:solidFill>
                  <a:srgbClr val="0070C0"/>
                </a:solidFill>
              </a:rPr>
              <a:t>       </a:t>
            </a:r>
            <a:r>
              <a:rPr lang="it-IT" b="1">
                <a:solidFill>
                  <a:srgbClr val="000000"/>
                </a:solidFill>
              </a:rPr>
              <a:t>Destinatari : </a:t>
            </a:r>
            <a:r>
              <a:rPr lang="it-IT" b="1">
                <a:solidFill>
                  <a:srgbClr val="FF0000"/>
                </a:solidFill>
              </a:rPr>
              <a:t>Genitori con figli minori</a:t>
            </a:r>
            <a:endParaRPr lang="it-IT"/>
          </a:p>
        </p:txBody>
      </p:sp>
      <p:pic>
        <p:nvPicPr>
          <p:cNvPr id="52226" name="Segnaposto contenuto 7"/>
          <p:cNvPicPr>
            <a:picLocks noChangeAspect="1" noChangeArrowheads="1"/>
          </p:cNvPicPr>
          <p:nvPr/>
        </p:nvPicPr>
        <p:blipFill>
          <a:blip r:embed="rId3"/>
          <a:srcRect/>
          <a:stretch>
            <a:fillRect/>
          </a:stretch>
        </p:blipFill>
        <p:spPr bwMode="auto">
          <a:xfrm>
            <a:off x="360363" y="1419225"/>
            <a:ext cx="1352550" cy="3606800"/>
          </a:xfrm>
          <a:prstGeom prst="rect">
            <a:avLst/>
          </a:prstGeom>
          <a:noFill/>
          <a:ln w="9525">
            <a:solidFill>
              <a:srgbClr val="92D050"/>
            </a:solidFill>
            <a:miter lim="800000"/>
            <a:headEnd/>
            <a:tailEnd/>
          </a:ln>
        </p:spPr>
      </p:pic>
      <p:sp>
        <p:nvSpPr>
          <p:cNvPr id="52227" name="CustomShape 2"/>
          <p:cNvSpPr>
            <a:spLocks noChangeArrowheads="1"/>
          </p:cNvSpPr>
          <p:nvPr/>
        </p:nvSpPr>
        <p:spPr bwMode="auto">
          <a:xfrm>
            <a:off x="2005013" y="1298575"/>
            <a:ext cx="7705725" cy="4249738"/>
          </a:xfrm>
          <a:prstGeom prst="rect">
            <a:avLst/>
          </a:prstGeom>
          <a:noFill/>
          <a:ln w="9525">
            <a:noFill/>
            <a:miter lim="800000"/>
            <a:headEnd/>
            <a:tailEnd/>
          </a:ln>
        </p:spPr>
        <p:txBody>
          <a:bodyPr lIns="90000" tIns="45000" rIns="90000" bIns="45000" anchor="ctr"/>
          <a:lstStyle/>
          <a:p>
            <a:r>
              <a:rPr lang="it-IT" sz="1400">
                <a:solidFill>
                  <a:srgbClr val="000000"/>
                </a:solidFill>
              </a:rPr>
              <a:t>Assegno di natalità per tutti i bambini, nati o adottati tra il 1° gennaio 2018 e il 31 dicembre 2018, figli di cittadini italiani, comunitari ed extracomunitari in possesso di regolare permesso di soggiorno.</a:t>
            </a:r>
            <a:endParaRPr lang="it-IT" sz="1400"/>
          </a:p>
          <a:p>
            <a:endParaRPr lang="it-IT" sz="1400"/>
          </a:p>
          <a:p>
            <a:pPr>
              <a:buFont typeface="Arial" charset="0"/>
              <a:buChar char="•"/>
            </a:pPr>
            <a:r>
              <a:rPr lang="it-IT" sz="1400">
                <a:solidFill>
                  <a:srgbClr val="000000"/>
                </a:solidFill>
              </a:rPr>
              <a:t>L'importo dell’assegno di natalità è pari a 80 euro al mese per chi ha un reddito ISEE fino a 25.000 euro, cioè 960 euro l’anno per ogni figlio nuovo nato o adottato e 160 euro, pari a 1.920 euro l’anno per i redditi sotto i 7mila euro.</a:t>
            </a:r>
            <a:endParaRPr lang="it-IT" sz="1400"/>
          </a:p>
          <a:p>
            <a:pPr>
              <a:buFont typeface="Arial" charset="0"/>
              <a:buChar char="•"/>
            </a:pPr>
            <a:r>
              <a:rPr lang="it-IT" sz="1400">
                <a:solidFill>
                  <a:srgbClr val="000000"/>
                </a:solidFill>
              </a:rPr>
              <a:t>Ogni nucleo familiare deve possedere un ‪ISEE non superiore ai 25.000 euro annui (se ISEE inferiore ai 7.000 euro annui, l’importo verrà raddoppiato), risiedere in ‪Italia e coabitare (genitore e figlio).</a:t>
            </a:r>
            <a:endParaRPr lang="it-IT" sz="1400"/>
          </a:p>
          <a:p>
            <a:pPr>
              <a:buFont typeface="Arial" charset="0"/>
              <a:buChar char="•"/>
            </a:pPr>
            <a:r>
              <a:rPr lang="it-IT" sz="1400">
                <a:solidFill>
                  <a:srgbClr val="000000"/>
                </a:solidFill>
              </a:rPr>
              <a:t>La domanda va presentata all’‪INPS esclusivamente in via telematica entro 90 giorni dalla nascita del bambino o dall'ingresso in famiglia del bambino a seguito di adozione o affidamento preadottivo.</a:t>
            </a:r>
            <a:endParaRPr lang="it-IT" sz="1400"/>
          </a:p>
          <a:p>
            <a:endParaRPr lang="it-IT" sz="1400"/>
          </a:p>
          <a:p>
            <a:r>
              <a:rPr lang="it-IT" sz="1400" b="1">
                <a:solidFill>
                  <a:srgbClr val="000000"/>
                </a:solidFill>
              </a:rPr>
              <a:t>A chi rivolgersi: </a:t>
            </a:r>
            <a:r>
              <a:rPr lang="it-IT" sz="1400">
                <a:solidFill>
                  <a:srgbClr val="000000"/>
                </a:solidFill>
              </a:rPr>
              <a:t>Patronati oppure domanda on line </a:t>
            </a:r>
            <a:endParaRPr lang="it-IT" sz="1400"/>
          </a:p>
          <a:p>
            <a:endParaRPr lang="it-IT" sz="1400"/>
          </a:p>
          <a:p>
            <a:r>
              <a:rPr lang="it-IT" sz="1400" b="1">
                <a:solidFill>
                  <a:srgbClr val="000000"/>
                </a:solidFill>
              </a:rPr>
              <a:t>Scadenza:</a:t>
            </a:r>
            <a:r>
              <a:rPr lang="it-IT" sz="1400">
                <a:solidFill>
                  <a:srgbClr val="000000"/>
                </a:solidFill>
              </a:rPr>
              <a:t> 31 dicembre 2018</a:t>
            </a:r>
          </a:p>
          <a:p>
            <a:endParaRPr lang="it-IT" sz="1400"/>
          </a:p>
          <a:p>
            <a:r>
              <a:rPr lang="it-IT" sz="1400" b="1">
                <a:solidFill>
                  <a:srgbClr val="000000"/>
                </a:solidFill>
              </a:rPr>
              <a:t>Ente erogatore:</a:t>
            </a:r>
            <a:r>
              <a:rPr lang="it-IT" sz="1400">
                <a:solidFill>
                  <a:srgbClr val="000000"/>
                </a:solidFill>
              </a:rPr>
              <a:t> INPS</a:t>
            </a:r>
            <a:endParaRPr lang="it-IT" sz="1400"/>
          </a:p>
          <a:p>
            <a:endParaRPr lang="it-IT"/>
          </a:p>
        </p:txBody>
      </p:sp>
      <p:sp>
        <p:nvSpPr>
          <p:cNvPr id="52228" name="CustomShape 3"/>
          <p:cNvSpPr>
            <a:spLocks noChangeArrowheads="1"/>
          </p:cNvSpPr>
          <p:nvPr/>
        </p:nvSpPr>
        <p:spPr bwMode="auto">
          <a:xfrm>
            <a:off x="360363" y="6767513"/>
            <a:ext cx="9934575" cy="430212"/>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16</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ustomShape 1"/>
          <p:cNvSpPr>
            <a:spLocks noChangeArrowheads="1"/>
          </p:cNvSpPr>
          <p:nvPr/>
        </p:nvSpPr>
        <p:spPr bwMode="auto">
          <a:xfrm>
            <a:off x="360363" y="360363"/>
            <a:ext cx="9971087" cy="79057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Assegno di maternità</a:t>
            </a:r>
            <a:endParaRPr lang="it-IT"/>
          </a:p>
          <a:p>
            <a:pPr>
              <a:lnSpc>
                <a:spcPct val="90000"/>
              </a:lnSpc>
            </a:pPr>
            <a:r>
              <a:rPr lang="it-IT" sz="2000" b="1">
                <a:solidFill>
                  <a:srgbClr val="000000"/>
                </a:solidFill>
              </a:rPr>
              <a:t>       Destinatari : </a:t>
            </a:r>
            <a:r>
              <a:rPr lang="it-IT" sz="2000" b="1">
                <a:solidFill>
                  <a:srgbClr val="FF0000"/>
                </a:solidFill>
              </a:rPr>
              <a:t>Neo mamme </a:t>
            </a:r>
            <a:endParaRPr lang="it-IT"/>
          </a:p>
        </p:txBody>
      </p:sp>
      <p:sp>
        <p:nvSpPr>
          <p:cNvPr id="54274" name="CustomShape 2"/>
          <p:cNvSpPr>
            <a:spLocks noChangeArrowheads="1"/>
          </p:cNvSpPr>
          <p:nvPr/>
        </p:nvSpPr>
        <p:spPr bwMode="auto">
          <a:xfrm>
            <a:off x="2066925" y="1439863"/>
            <a:ext cx="7864475" cy="4337050"/>
          </a:xfrm>
          <a:prstGeom prst="rect">
            <a:avLst/>
          </a:prstGeom>
          <a:noFill/>
          <a:ln w="9525">
            <a:noFill/>
            <a:miter lim="800000"/>
            <a:headEnd/>
            <a:tailEnd/>
          </a:ln>
        </p:spPr>
        <p:txBody>
          <a:bodyPr lIns="90000" tIns="45000" rIns="90000" bIns="45000" anchor="ctr"/>
          <a:lstStyle/>
          <a:p>
            <a:r>
              <a:rPr lang="it-IT" sz="1400">
                <a:solidFill>
                  <a:srgbClr val="0070C0"/>
                </a:solidFill>
              </a:rPr>
              <a:t>L’Assegno di Maternità </a:t>
            </a:r>
            <a:r>
              <a:rPr lang="it-IT" sz="1400">
                <a:solidFill>
                  <a:srgbClr val="000000"/>
                </a:solidFill>
              </a:rPr>
              <a:t>è concesso alle madri che non beneficiano dell’indennità di maternità o ne beneficiano in misura complessiva inferiore a 1.713,10 euro</a:t>
            </a:r>
            <a:r>
              <a:rPr lang="it-IT"/>
              <a:t>. </a:t>
            </a:r>
            <a:endParaRPr lang="it-IT" sz="1400"/>
          </a:p>
          <a:p>
            <a:endParaRPr lang="it-IT" sz="1400"/>
          </a:p>
          <a:p>
            <a:r>
              <a:rPr lang="it-IT" sz="1400">
                <a:solidFill>
                  <a:srgbClr val="000000"/>
                </a:solidFill>
              </a:rPr>
              <a:t>Altri requisiti per ottenere l'assegno sono:</a:t>
            </a:r>
            <a:endParaRPr lang="it-IT" sz="1400"/>
          </a:p>
          <a:p>
            <a:pPr>
              <a:buFont typeface="Arial" charset="0"/>
              <a:buChar char="•"/>
            </a:pPr>
            <a:r>
              <a:rPr lang="it-IT" sz="1400">
                <a:solidFill>
                  <a:srgbClr val="000000"/>
                </a:solidFill>
              </a:rPr>
              <a:t>essere cittadine italiane o comunitarie o extracomunitarie residenti e  con permesso di soggiorno per soggiornanti di lungo periodo.</a:t>
            </a:r>
            <a:endParaRPr lang="it-IT" sz="1400"/>
          </a:p>
          <a:p>
            <a:pPr>
              <a:buFont typeface="Arial" charset="0"/>
              <a:buChar char="•"/>
            </a:pPr>
            <a:r>
              <a:rPr lang="it-IT" sz="1400">
                <a:solidFill>
                  <a:srgbClr val="000000"/>
                </a:solidFill>
              </a:rPr>
              <a:t>indicatore ISEE  non superiore a € 17.141,45.</a:t>
            </a:r>
            <a:endParaRPr lang="it-IT" sz="1400"/>
          </a:p>
          <a:p>
            <a:pPr>
              <a:buFont typeface="Arial" charset="0"/>
              <a:buChar char="•"/>
            </a:pPr>
            <a:r>
              <a:rPr lang="it-IT" sz="1400">
                <a:solidFill>
                  <a:srgbClr val="000000"/>
                </a:solidFill>
              </a:rPr>
              <a:t>L’assegno è concesso anche per ogni minore adottato o in affidamento preadottivo.</a:t>
            </a:r>
            <a:endParaRPr lang="it-IT" sz="1400"/>
          </a:p>
          <a:p>
            <a:pPr>
              <a:buFont typeface="Arial" charset="0"/>
              <a:buChar char="•"/>
            </a:pPr>
            <a:r>
              <a:rPr lang="it-IT" sz="1400">
                <a:solidFill>
                  <a:srgbClr val="000000"/>
                </a:solidFill>
              </a:rPr>
              <a:t>La domanda deve essere firmata e presentata dalla madre entro sei mesi dalla nascita del figlio, accompagnata da: certificazione ISEE -da richiedere presso i CAF; è ammesso Isee corrente, è richiesta copia del documento d'identità o permesso per soggiornanti di lungo periodo.</a:t>
            </a:r>
            <a:endParaRPr lang="it-IT" sz="1400"/>
          </a:p>
          <a:p>
            <a:endParaRPr lang="it-IT" sz="1400"/>
          </a:p>
          <a:p>
            <a:r>
              <a:rPr lang="it-IT" sz="1400" b="1">
                <a:solidFill>
                  <a:srgbClr val="000000"/>
                </a:solidFill>
              </a:rPr>
              <a:t>A chi rivolgersi:</a:t>
            </a:r>
            <a:r>
              <a:rPr lang="it-IT" sz="1400">
                <a:solidFill>
                  <a:srgbClr val="000000"/>
                </a:solidFill>
              </a:rPr>
              <a:t> Ufficio Amministrativo Servizi Sociali – Via De Gasperi  3, Brugherio.</a:t>
            </a:r>
            <a:endParaRPr lang="it-IT" sz="1400"/>
          </a:p>
          <a:p>
            <a:endParaRPr lang="it-IT" sz="1400"/>
          </a:p>
          <a:p>
            <a:r>
              <a:rPr lang="it-IT" sz="1400" b="1">
                <a:solidFill>
                  <a:srgbClr val="000000"/>
                </a:solidFill>
              </a:rPr>
              <a:t>Scadenza:</a:t>
            </a:r>
            <a:r>
              <a:rPr lang="it-IT" sz="1400">
                <a:solidFill>
                  <a:srgbClr val="000000"/>
                </a:solidFill>
              </a:rPr>
              <a:t> ///</a:t>
            </a:r>
            <a:endParaRPr lang="it-IT" sz="1400"/>
          </a:p>
          <a:p>
            <a:endParaRPr lang="it-IT" sz="1400"/>
          </a:p>
          <a:p>
            <a:r>
              <a:rPr lang="it-IT" sz="1400" b="1">
                <a:solidFill>
                  <a:srgbClr val="000000"/>
                </a:solidFill>
              </a:rPr>
              <a:t>Ente erogatore:</a:t>
            </a:r>
            <a:r>
              <a:rPr lang="it-IT" sz="1400">
                <a:solidFill>
                  <a:srgbClr val="000000"/>
                </a:solidFill>
              </a:rPr>
              <a:t> INPS</a:t>
            </a:r>
            <a:endParaRPr lang="it-IT" sz="1400"/>
          </a:p>
          <a:p>
            <a:endParaRPr lang="it-IT"/>
          </a:p>
        </p:txBody>
      </p:sp>
      <p:pic>
        <p:nvPicPr>
          <p:cNvPr id="54275" name="Segnaposto contenuto 7"/>
          <p:cNvPicPr>
            <a:picLocks noChangeAspect="1" noChangeArrowheads="1"/>
          </p:cNvPicPr>
          <p:nvPr/>
        </p:nvPicPr>
        <p:blipFill>
          <a:blip r:embed="rId2"/>
          <a:srcRect/>
          <a:stretch>
            <a:fillRect/>
          </a:stretch>
        </p:blipFill>
        <p:spPr bwMode="auto">
          <a:xfrm>
            <a:off x="360363" y="1439863"/>
            <a:ext cx="1503362" cy="3325812"/>
          </a:xfrm>
          <a:prstGeom prst="rect">
            <a:avLst/>
          </a:prstGeom>
          <a:noFill/>
          <a:ln w="9525">
            <a:solidFill>
              <a:srgbClr val="92D050"/>
            </a:solidFill>
            <a:miter lim="800000"/>
            <a:headEnd/>
            <a:tailEnd/>
          </a:ln>
        </p:spPr>
      </p:pic>
      <p:sp>
        <p:nvSpPr>
          <p:cNvPr id="54276" name="CustomShape 3"/>
          <p:cNvSpPr>
            <a:spLocks noChangeArrowheads="1"/>
          </p:cNvSpPr>
          <p:nvPr/>
        </p:nvSpPr>
        <p:spPr bwMode="auto">
          <a:xfrm>
            <a:off x="360363" y="6767513"/>
            <a:ext cx="9971087" cy="430212"/>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17</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534988" y="349250"/>
            <a:ext cx="9498012" cy="819150"/>
          </a:xfrm>
        </p:spPr>
        <p:txBody>
          <a:bodyPr/>
          <a:lstStyle/>
          <a:p>
            <a:r>
              <a:rPr lang="it-IT" sz="1800" b="1" smtClean="0">
                <a:solidFill>
                  <a:srgbClr val="000000"/>
                </a:solidFill>
              </a:rPr>
              <a:t>Misure Welfare: Pro-memo a cura del Segretariato Sociale Professionale </a:t>
            </a:r>
            <a:br>
              <a:rPr lang="it-IT" sz="1800" b="1" smtClean="0">
                <a:solidFill>
                  <a:srgbClr val="000000"/>
                </a:solidFill>
              </a:rPr>
            </a:br>
            <a:r>
              <a:rPr lang="it-IT" sz="1800" b="1" smtClean="0">
                <a:solidFill>
                  <a:srgbClr val="000000"/>
                </a:solidFill>
              </a:rPr>
              <a:t>Indice</a:t>
            </a:r>
            <a:endParaRPr lang="it-IT" sz="1800" smtClean="0"/>
          </a:p>
        </p:txBody>
      </p:sp>
      <p:sp>
        <p:nvSpPr>
          <p:cNvPr id="29698" name="Rectangle 3"/>
          <p:cNvSpPr>
            <a:spLocks noGrp="1"/>
          </p:cNvSpPr>
          <p:nvPr>
            <p:ph type="body" sz="half" idx="4294967295"/>
          </p:nvPr>
        </p:nvSpPr>
        <p:spPr bwMode="auto">
          <a:xfrm>
            <a:off x="542925" y="1538288"/>
            <a:ext cx="3973513" cy="5157787"/>
          </a:xfrm>
          <a:noFill/>
        </p:spPr>
        <p:txBody>
          <a:bodyPr vert="horz" numCol="1" anchorCtr="0" compatLnSpc="1">
            <a:prstTxWarp prst="textNoShape">
              <a:avLst/>
            </a:prstTxWarp>
          </a:bodyPr>
          <a:lstStyle/>
          <a:p>
            <a:pPr marL="533400" indent="-533400">
              <a:lnSpc>
                <a:spcPct val="60000"/>
              </a:lnSpc>
              <a:buFont typeface="Arial" charset="0"/>
              <a:buNone/>
            </a:pPr>
            <a:endParaRPr lang="it-IT" sz="1600" smtClean="0"/>
          </a:p>
          <a:p>
            <a:pPr marL="533400" indent="-533400">
              <a:lnSpc>
                <a:spcPct val="60000"/>
              </a:lnSpc>
              <a:buFont typeface="Arial" charset="0"/>
              <a:buNone/>
            </a:pPr>
            <a:endParaRPr lang="it-IT" sz="1600" smtClean="0"/>
          </a:p>
          <a:p>
            <a:pPr marL="533400" indent="-533400">
              <a:lnSpc>
                <a:spcPct val="60000"/>
              </a:lnSpc>
              <a:buFont typeface="Arial" charset="0"/>
              <a:buNone/>
            </a:pPr>
            <a:endParaRPr lang="it-IT" sz="2000" smtClean="0"/>
          </a:p>
          <a:p>
            <a:pPr marL="533400" indent="-533400">
              <a:lnSpc>
                <a:spcPct val="60000"/>
              </a:lnSpc>
              <a:buFont typeface="Arial" charset="0"/>
              <a:buNone/>
            </a:pPr>
            <a:r>
              <a:rPr lang="it-IT" sz="1200" smtClean="0"/>
              <a:t>CARTA ACQUISTI–SOCIAL CARD  </a:t>
            </a:r>
          </a:p>
          <a:p>
            <a:pPr marL="533400" indent="-533400">
              <a:lnSpc>
                <a:spcPct val="60000"/>
              </a:lnSpc>
              <a:buFont typeface="Arial" charset="0"/>
              <a:buNone/>
            </a:pPr>
            <a:r>
              <a:rPr lang="it-IT" sz="1200" smtClean="0"/>
              <a:t>.ANZIANI E MINORI 		pag. 1-2</a:t>
            </a:r>
          </a:p>
          <a:p>
            <a:pPr marL="533400" indent="-533400">
              <a:lnSpc>
                <a:spcPct val="60000"/>
              </a:lnSpc>
              <a:buFont typeface="Arial" charset="0"/>
              <a:buNone/>
            </a:pPr>
            <a:r>
              <a:rPr lang="it-IT" sz="1200" smtClean="0"/>
              <a:t>NIDI gratis  		                     pag. 3-4</a:t>
            </a:r>
          </a:p>
          <a:p>
            <a:pPr marL="533400" indent="-533400">
              <a:lnSpc>
                <a:spcPct val="60000"/>
              </a:lnSpc>
              <a:buFont typeface="Arial" charset="0"/>
              <a:buNone/>
            </a:pPr>
            <a:r>
              <a:rPr lang="it-IT" sz="1200" smtClean="0"/>
              <a:t>BONUS asilo nido 		pag. 5-6</a:t>
            </a:r>
          </a:p>
          <a:p>
            <a:pPr marL="533400" indent="-533400">
              <a:lnSpc>
                <a:spcPct val="60000"/>
              </a:lnSpc>
              <a:buFont typeface="Arial" charset="0"/>
              <a:buNone/>
            </a:pPr>
            <a:r>
              <a:rPr lang="it-IT" sz="1200" smtClean="0"/>
              <a:t>DOTE SCUOLA 		pag. 7</a:t>
            </a:r>
          </a:p>
          <a:p>
            <a:pPr marL="533400" indent="-533400">
              <a:lnSpc>
                <a:spcPct val="60000"/>
              </a:lnSpc>
              <a:buFont typeface="Arial" charset="0"/>
              <a:buNone/>
            </a:pPr>
            <a:r>
              <a:rPr lang="it-IT" sz="1200" smtClean="0"/>
              <a:t>BONUS cultura 		pag. 8-9</a:t>
            </a:r>
          </a:p>
          <a:p>
            <a:pPr marL="533400" indent="-533400">
              <a:lnSpc>
                <a:spcPct val="60000"/>
              </a:lnSpc>
              <a:buFont typeface="Arial" charset="0"/>
              <a:buNone/>
            </a:pPr>
            <a:r>
              <a:rPr lang="it-IT" sz="1200" smtClean="0"/>
              <a:t>BONUS famiglia 		pag.10-11</a:t>
            </a:r>
          </a:p>
          <a:p>
            <a:pPr marL="533400" indent="-533400">
              <a:lnSpc>
                <a:spcPct val="60000"/>
              </a:lnSpc>
              <a:buFont typeface="Arial" charset="0"/>
              <a:buNone/>
            </a:pPr>
            <a:r>
              <a:rPr lang="it-IT" sz="1200" smtClean="0"/>
              <a:t>BONUS mamma domani	                     pag.12-13</a:t>
            </a:r>
          </a:p>
          <a:p>
            <a:pPr marL="533400" indent="-533400">
              <a:lnSpc>
                <a:spcPct val="60000"/>
              </a:lnSpc>
              <a:buFont typeface="Arial" charset="0"/>
              <a:buNone/>
            </a:pPr>
            <a:r>
              <a:rPr lang="it-IT" sz="1200" smtClean="0"/>
              <a:t>VOUCHER baby sitter		pag.14-15</a:t>
            </a:r>
          </a:p>
          <a:p>
            <a:pPr marL="533400" indent="-533400">
              <a:lnSpc>
                <a:spcPct val="60000"/>
              </a:lnSpc>
              <a:buFont typeface="Arial" charset="0"/>
              <a:buNone/>
            </a:pPr>
            <a:r>
              <a:rPr lang="it-IT" sz="1200" smtClean="0"/>
              <a:t>BONUS bebè		pag.16   </a:t>
            </a:r>
          </a:p>
          <a:p>
            <a:pPr marL="533400" indent="-533400">
              <a:lnSpc>
                <a:spcPct val="60000"/>
              </a:lnSpc>
              <a:buFont typeface="Arial" charset="0"/>
              <a:buNone/>
            </a:pPr>
            <a:r>
              <a:rPr lang="it-IT" sz="1200" smtClean="0"/>
              <a:t>ASSEGNO di maternità	                     pag.17</a:t>
            </a:r>
          </a:p>
          <a:p>
            <a:pPr marL="533400" indent="-533400">
              <a:lnSpc>
                <a:spcPct val="60000"/>
              </a:lnSpc>
              <a:buFont typeface="Arial" charset="0"/>
              <a:buNone/>
            </a:pPr>
            <a:r>
              <a:rPr lang="it-IT" sz="1200" smtClean="0"/>
              <a:t>SISTEMA grave marginalità	pag.18</a:t>
            </a:r>
          </a:p>
          <a:p>
            <a:pPr marL="533400" indent="-533400">
              <a:lnSpc>
                <a:spcPct val="60000"/>
              </a:lnSpc>
              <a:buFont typeface="Arial" charset="0"/>
              <a:buNone/>
            </a:pPr>
            <a:r>
              <a:rPr lang="it-IT" sz="1200" smtClean="0"/>
              <a:t>ASSEGNO tre minori		pag.19</a:t>
            </a:r>
          </a:p>
          <a:p>
            <a:pPr marL="533400" indent="-533400">
              <a:lnSpc>
                <a:spcPct val="60000"/>
              </a:lnSpc>
              <a:buFont typeface="Arial" charset="0"/>
              <a:buNone/>
            </a:pPr>
            <a:r>
              <a:rPr lang="it-IT" sz="1200" smtClean="0"/>
              <a:t>REI Reddito di inclusione	                     pag. 20-</a:t>
            </a:r>
            <a:r>
              <a:rPr lang="en-US" sz="1200" smtClean="0">
                <a:cs typeface="Arial" charset="0"/>
              </a:rPr>
              <a:t>26</a:t>
            </a:r>
          </a:p>
          <a:p>
            <a:pPr marL="533400" indent="-533400">
              <a:lnSpc>
                <a:spcPct val="60000"/>
              </a:lnSpc>
              <a:buFont typeface="Arial" charset="0"/>
              <a:buNone/>
            </a:pPr>
            <a:r>
              <a:rPr lang="en-US" sz="1200" smtClean="0">
                <a:cs typeface="Arial" charset="0"/>
              </a:rPr>
              <a:t>CASA Bonus energia		pag. 27</a:t>
            </a:r>
          </a:p>
          <a:p>
            <a:pPr marL="533400" indent="-533400">
              <a:lnSpc>
                <a:spcPct val="60000"/>
              </a:lnSpc>
              <a:buFont typeface="Arial" charset="0"/>
              <a:buNone/>
            </a:pPr>
            <a:endParaRPr lang="en-US" sz="1200" smtClean="0">
              <a:cs typeface="Arial" charset="0"/>
            </a:endParaRPr>
          </a:p>
          <a:p>
            <a:pPr marL="533400" indent="-533400">
              <a:lnSpc>
                <a:spcPct val="60000"/>
              </a:lnSpc>
              <a:buFont typeface="Arial" charset="0"/>
              <a:buNone/>
            </a:pPr>
            <a:r>
              <a:rPr lang="en-US" sz="1800" smtClean="0">
                <a:cs typeface="Arial" charset="0"/>
              </a:rPr>
              <a:t>	  </a:t>
            </a:r>
          </a:p>
          <a:p>
            <a:pPr marL="533400" indent="-533400">
              <a:lnSpc>
                <a:spcPct val="60000"/>
              </a:lnSpc>
              <a:buFont typeface="Arial" charset="0"/>
              <a:buNone/>
            </a:pPr>
            <a:endParaRPr lang="it-IT" sz="1800" smtClean="0"/>
          </a:p>
          <a:p>
            <a:pPr marL="533400" indent="-533400">
              <a:lnSpc>
                <a:spcPct val="60000"/>
              </a:lnSpc>
              <a:buFont typeface="Arial" charset="0"/>
              <a:buNone/>
            </a:pPr>
            <a:endParaRPr lang="it-IT" sz="2000" smtClean="0"/>
          </a:p>
          <a:p>
            <a:pPr marL="533400" indent="-533400">
              <a:lnSpc>
                <a:spcPct val="60000"/>
              </a:lnSpc>
              <a:buFont typeface="Arial" charset="0"/>
              <a:buNone/>
            </a:pPr>
            <a:endParaRPr lang="it-IT" sz="1600" smtClean="0"/>
          </a:p>
          <a:p>
            <a:pPr marL="533400" indent="-533400">
              <a:lnSpc>
                <a:spcPct val="60000"/>
              </a:lnSpc>
              <a:buFont typeface="Arial" charset="0"/>
              <a:buNone/>
            </a:pPr>
            <a:endParaRPr lang="it-IT" sz="1600" smtClean="0"/>
          </a:p>
        </p:txBody>
      </p:sp>
      <p:sp>
        <p:nvSpPr>
          <p:cNvPr id="29699" name="Rectangle 4"/>
          <p:cNvSpPr>
            <a:spLocks noGrp="1"/>
          </p:cNvSpPr>
          <p:nvPr>
            <p:ph type="body" sz="half" idx="4294967295"/>
          </p:nvPr>
        </p:nvSpPr>
        <p:spPr bwMode="auto">
          <a:xfrm>
            <a:off x="4772025" y="1001713"/>
            <a:ext cx="4105275" cy="5472112"/>
          </a:xfrm>
          <a:noFill/>
        </p:spPr>
        <p:txBody>
          <a:bodyPr vert="horz" numCol="1" anchorCtr="0" compatLnSpc="1">
            <a:prstTxWarp prst="textNoShape">
              <a:avLst/>
            </a:prstTxWarp>
          </a:bodyPr>
          <a:lstStyle/>
          <a:p>
            <a:pPr>
              <a:lnSpc>
                <a:spcPct val="50000"/>
              </a:lnSpc>
              <a:buFont typeface="Arial" charset="0"/>
              <a:buNone/>
            </a:pPr>
            <a:r>
              <a:rPr lang="en-US" sz="1200" smtClean="0">
                <a:cs typeface="Arial" charset="0"/>
              </a:rPr>
              <a:t>CASA Bonus gas		pag. 28</a:t>
            </a:r>
            <a:endParaRPr lang="it-IT" sz="1200" smtClean="0"/>
          </a:p>
          <a:p>
            <a:pPr>
              <a:lnSpc>
                <a:spcPct val="50000"/>
              </a:lnSpc>
              <a:buFont typeface="Arial" charset="0"/>
              <a:buNone/>
            </a:pPr>
            <a:r>
              <a:rPr lang="it-IT" sz="1200" smtClean="0"/>
              <a:t>CASA Riduzione canone telefono	pag. 29</a:t>
            </a:r>
            <a:r>
              <a:rPr lang="en-US" sz="1200" smtClean="0">
                <a:cs typeface="Arial" charset="0"/>
              </a:rPr>
              <a:t>-30</a:t>
            </a:r>
          </a:p>
          <a:p>
            <a:pPr>
              <a:lnSpc>
                <a:spcPct val="50000"/>
              </a:lnSpc>
              <a:buFont typeface="Arial" charset="0"/>
              <a:buNone/>
            </a:pPr>
            <a:r>
              <a:rPr lang="en-US" sz="1200" smtClean="0">
                <a:cs typeface="Arial" charset="0"/>
              </a:rPr>
              <a:t>CASA esenzione TARI		pag. 31</a:t>
            </a:r>
          </a:p>
          <a:p>
            <a:pPr>
              <a:lnSpc>
                <a:spcPct val="50000"/>
              </a:lnSpc>
              <a:buFont typeface="Arial" charset="0"/>
              <a:buNone/>
            </a:pPr>
            <a:r>
              <a:rPr lang="en-US" sz="1200" smtClean="0">
                <a:cs typeface="Arial" charset="0"/>
              </a:rPr>
              <a:t>CASA CittAbitando		pag. 32-34 </a:t>
            </a:r>
          </a:p>
          <a:p>
            <a:pPr>
              <a:lnSpc>
                <a:spcPct val="50000"/>
              </a:lnSpc>
              <a:buFont typeface="Arial" charset="0"/>
              <a:buNone/>
            </a:pPr>
            <a:r>
              <a:rPr lang="it-IT" sz="1200" smtClean="0"/>
              <a:t>KAIROS			pag. 35</a:t>
            </a:r>
            <a:r>
              <a:rPr lang="en-US" sz="1200" smtClean="0">
                <a:cs typeface="Arial" charset="0"/>
              </a:rPr>
              <a:t>-36</a:t>
            </a:r>
          </a:p>
          <a:p>
            <a:pPr>
              <a:lnSpc>
                <a:spcPct val="50000"/>
              </a:lnSpc>
              <a:buFont typeface="Arial" charset="0"/>
              <a:buNone/>
            </a:pPr>
            <a:r>
              <a:rPr lang="en-US" sz="1200" smtClean="0">
                <a:cs typeface="Arial" charset="0"/>
              </a:rPr>
              <a:t>PIL progetto inserimento lavorativo	pag. 37</a:t>
            </a:r>
          </a:p>
          <a:p>
            <a:pPr>
              <a:lnSpc>
                <a:spcPct val="50000"/>
              </a:lnSpc>
              <a:buFont typeface="Arial" charset="0"/>
              <a:buNone/>
            </a:pPr>
            <a:r>
              <a:rPr lang="en-US" sz="1200" smtClean="0">
                <a:cs typeface="Arial" charset="0"/>
              </a:rPr>
              <a:t>DOTE lavoro			pag. 38</a:t>
            </a:r>
          </a:p>
          <a:p>
            <a:pPr>
              <a:lnSpc>
                <a:spcPct val="50000"/>
              </a:lnSpc>
              <a:buFont typeface="Arial" charset="0"/>
              <a:buNone/>
            </a:pPr>
            <a:r>
              <a:rPr lang="en-US" sz="1200" smtClean="0">
                <a:cs typeface="Arial" charset="0"/>
              </a:rPr>
              <a:t>Contrasto alla ludopatia		pag. 39</a:t>
            </a:r>
          </a:p>
          <a:p>
            <a:pPr>
              <a:lnSpc>
                <a:spcPct val="50000"/>
              </a:lnSpc>
              <a:buFont typeface="Arial" charset="0"/>
              <a:buNone/>
            </a:pPr>
            <a:r>
              <a:rPr lang="en-US" sz="1200" smtClean="0">
                <a:cs typeface="Arial" charset="0"/>
              </a:rPr>
              <a:t>Dentista sociale		pag. 40 </a:t>
            </a:r>
          </a:p>
          <a:p>
            <a:pPr>
              <a:lnSpc>
                <a:spcPct val="50000"/>
              </a:lnSpc>
              <a:buFont typeface="Arial" charset="0"/>
              <a:buNone/>
            </a:pPr>
            <a:r>
              <a:rPr lang="en-US" sz="1200" smtClean="0">
                <a:cs typeface="Arial" charset="0"/>
              </a:rPr>
              <a:t>Legge 104 Bonus fiscali per disabili        pag. 41-43</a:t>
            </a:r>
          </a:p>
          <a:p>
            <a:pPr>
              <a:lnSpc>
                <a:spcPct val="50000"/>
              </a:lnSpc>
              <a:buFont typeface="Arial" charset="0"/>
              <a:buNone/>
            </a:pPr>
            <a:endParaRPr lang="en-US" sz="1200" smtClean="0">
              <a:cs typeface="Arial" charset="0"/>
            </a:endParaRPr>
          </a:p>
          <a:p>
            <a:pPr>
              <a:lnSpc>
                <a:spcPct val="50000"/>
              </a:lnSpc>
              <a:buFont typeface="Arial" charset="0"/>
              <a:buNone/>
            </a:pPr>
            <a:endParaRPr lang="en-US" sz="1200" smtClean="0">
              <a:cs typeface="Arial" charset="0"/>
            </a:endParaRPr>
          </a:p>
          <a:p>
            <a:pPr>
              <a:lnSpc>
                <a:spcPct val="50000"/>
              </a:lnSpc>
              <a:buFont typeface="Arial" charset="0"/>
              <a:buNone/>
            </a:pPr>
            <a:endParaRPr lang="en-US" sz="1200" smtClean="0">
              <a:cs typeface="Arial" charset="0"/>
            </a:endParaRPr>
          </a:p>
          <a:p>
            <a:pPr>
              <a:buFont typeface="Arial" charset="0"/>
              <a:buNone/>
            </a:pPr>
            <a:endParaRPr lang="en-US" sz="1200" smtClean="0">
              <a:cs typeface="Arial" charset="0"/>
            </a:endParaRPr>
          </a:p>
          <a:p>
            <a:pPr>
              <a:buFont typeface="Arial" charset="0"/>
              <a:buNone/>
            </a:pPr>
            <a:endParaRPr lang="en-US" sz="1400" smtClean="0">
              <a:cs typeface="Arial" charset="0"/>
            </a:endParaRPr>
          </a:p>
          <a:p>
            <a:pPr>
              <a:buFont typeface="Arial" charset="0"/>
              <a:buNone/>
            </a:pPr>
            <a:endParaRPr lang="it-IT" sz="1400" smtClean="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ustomShape 1"/>
          <p:cNvSpPr>
            <a:spLocks noChangeArrowheads="1"/>
          </p:cNvSpPr>
          <p:nvPr/>
        </p:nvSpPr>
        <p:spPr bwMode="auto">
          <a:xfrm>
            <a:off x="144463" y="431800"/>
            <a:ext cx="10101262" cy="863600"/>
          </a:xfrm>
          <a:prstGeom prst="rect">
            <a:avLst/>
          </a:prstGeom>
          <a:noFill/>
          <a:ln w="9525">
            <a:noFill/>
            <a:miter lim="800000"/>
            <a:headEnd/>
            <a:tailEnd/>
          </a:ln>
        </p:spPr>
        <p:txBody>
          <a:bodyPr lIns="90000" tIns="45000" rIns="90000" bIns="45000" anchor="ctr"/>
          <a:lstStyle/>
          <a:p>
            <a:pPr>
              <a:lnSpc>
                <a:spcPct val="90000"/>
              </a:lnSpc>
            </a:pPr>
            <a:r>
              <a:rPr lang="it-IT" sz="2000" b="1">
                <a:solidFill>
                  <a:srgbClr val="000000"/>
                </a:solidFill>
              </a:rPr>
              <a:t>    Misure Welfare: </a:t>
            </a:r>
            <a:r>
              <a:rPr lang="it-IT" sz="2000" b="1">
                <a:solidFill>
                  <a:srgbClr val="0070C0"/>
                </a:solidFill>
              </a:rPr>
              <a:t>Sistema grave marginalità</a:t>
            </a:r>
            <a:endParaRPr lang="it-IT"/>
          </a:p>
          <a:p>
            <a:pPr>
              <a:lnSpc>
                <a:spcPct val="90000"/>
              </a:lnSpc>
            </a:pPr>
            <a:r>
              <a:rPr lang="it-IT" sz="2000" b="1">
                <a:solidFill>
                  <a:srgbClr val="000000"/>
                </a:solidFill>
              </a:rPr>
              <a:t>                  Azione:</a:t>
            </a:r>
            <a:r>
              <a:rPr lang="it-IT" sz="2000" b="1">
                <a:solidFill>
                  <a:srgbClr val="FF0000"/>
                </a:solidFill>
              </a:rPr>
              <a:t> Avvocato di strada  – Associazione Avvocati di Strada Onlus</a:t>
            </a:r>
            <a:endParaRPr lang="it-IT"/>
          </a:p>
          <a:p>
            <a:pPr>
              <a:lnSpc>
                <a:spcPct val="90000"/>
              </a:lnSpc>
            </a:pPr>
            <a:endParaRPr lang="it-IT"/>
          </a:p>
        </p:txBody>
      </p:sp>
      <p:pic>
        <p:nvPicPr>
          <p:cNvPr id="55298" name="Immagine 5"/>
          <p:cNvPicPr>
            <a:picLocks noChangeAspect="1" noChangeArrowheads="1"/>
          </p:cNvPicPr>
          <p:nvPr/>
        </p:nvPicPr>
        <p:blipFill>
          <a:blip r:embed="rId3"/>
          <a:srcRect/>
          <a:stretch>
            <a:fillRect/>
          </a:stretch>
        </p:blipFill>
        <p:spPr bwMode="auto">
          <a:xfrm>
            <a:off x="360363" y="1368425"/>
            <a:ext cx="1160462" cy="1336675"/>
          </a:xfrm>
          <a:prstGeom prst="rect">
            <a:avLst/>
          </a:prstGeom>
          <a:noFill/>
          <a:ln w="9525">
            <a:noFill/>
            <a:miter lim="800000"/>
            <a:headEnd/>
            <a:tailEnd/>
          </a:ln>
        </p:spPr>
      </p:pic>
      <p:sp>
        <p:nvSpPr>
          <p:cNvPr id="55299" name="CustomShape 2"/>
          <p:cNvSpPr>
            <a:spLocks noChangeArrowheads="1"/>
          </p:cNvSpPr>
          <p:nvPr/>
        </p:nvSpPr>
        <p:spPr bwMode="auto">
          <a:xfrm>
            <a:off x="1843088" y="1454150"/>
            <a:ext cx="8024812" cy="365125"/>
          </a:xfrm>
          <a:prstGeom prst="rect">
            <a:avLst/>
          </a:prstGeom>
          <a:noFill/>
          <a:ln w="9525">
            <a:noFill/>
            <a:miter lim="800000"/>
            <a:headEnd/>
            <a:tailEnd/>
          </a:ln>
        </p:spPr>
        <p:txBody>
          <a:bodyPr/>
          <a:lstStyle/>
          <a:p>
            <a:endParaRPr lang="it-IT"/>
          </a:p>
        </p:txBody>
      </p:sp>
      <p:sp>
        <p:nvSpPr>
          <p:cNvPr id="55300" name="CustomShape 3"/>
          <p:cNvSpPr>
            <a:spLocks noChangeArrowheads="1"/>
          </p:cNvSpPr>
          <p:nvPr/>
        </p:nvSpPr>
        <p:spPr bwMode="auto">
          <a:xfrm>
            <a:off x="2066925" y="1439863"/>
            <a:ext cx="7994650" cy="2246312"/>
          </a:xfrm>
          <a:prstGeom prst="rect">
            <a:avLst/>
          </a:prstGeom>
          <a:noFill/>
          <a:ln w="9525">
            <a:noFill/>
            <a:miter lim="800000"/>
            <a:headEnd/>
            <a:tailEnd/>
          </a:ln>
        </p:spPr>
        <p:txBody>
          <a:bodyPr lIns="90000" tIns="45000" rIns="90000" bIns="45000"/>
          <a:lstStyle/>
          <a:p>
            <a:pPr algn="just"/>
            <a:r>
              <a:rPr lang="it-IT" sz="1400">
                <a:solidFill>
                  <a:srgbClr val="000000"/>
                </a:solidFill>
              </a:rPr>
              <a:t>Il Progetto </a:t>
            </a:r>
            <a:r>
              <a:rPr lang="it-IT" sz="1400" b="1">
                <a:solidFill>
                  <a:srgbClr val="000000"/>
                </a:solidFill>
              </a:rPr>
              <a:t>«Avvocato di strada»,</a:t>
            </a:r>
            <a:r>
              <a:rPr lang="it-IT" sz="1400">
                <a:solidFill>
                  <a:srgbClr val="000000"/>
                </a:solidFill>
              </a:rPr>
              <a:t> realizzato per la prima volta nell’ambito dell’Associazione Amici di Piazza Grande di Bologna, ha come obiettivo fondamentale la tutela dei diritti delle persone senza dimora. Gli sportelli, attivi dal 2007, sono gestiti, a rotazione da Avvocati, che forniscono gratuitamente consulenza ed assistenza legale ai cittadini privi di dimora.</a:t>
            </a:r>
            <a:endParaRPr lang="it-IT"/>
          </a:p>
          <a:p>
            <a:pPr algn="just"/>
            <a:r>
              <a:rPr lang="it-IT" sz="1400">
                <a:solidFill>
                  <a:srgbClr val="000000"/>
                </a:solidFill>
              </a:rPr>
              <a:t>Il servizio è erogato </a:t>
            </a:r>
            <a:r>
              <a:rPr lang="it-IT" sz="1400" b="1">
                <a:solidFill>
                  <a:srgbClr val="000000"/>
                </a:solidFill>
              </a:rPr>
              <a:t>presso</a:t>
            </a:r>
            <a:r>
              <a:rPr lang="it-IT" sz="1400">
                <a:solidFill>
                  <a:srgbClr val="000000"/>
                </a:solidFill>
              </a:rPr>
              <a:t> la sede Croce Rossa Italiana -</a:t>
            </a:r>
            <a:r>
              <a:rPr lang="it-IT" sz="1400" b="1">
                <a:solidFill>
                  <a:srgbClr val="000000"/>
                </a:solidFill>
              </a:rPr>
              <a:t>CRI</a:t>
            </a:r>
            <a:r>
              <a:rPr lang="it-IT" sz="1400">
                <a:solidFill>
                  <a:srgbClr val="000000"/>
                </a:solidFill>
              </a:rPr>
              <a:t>-</a:t>
            </a:r>
            <a:r>
              <a:rPr lang="it-IT" sz="1400" b="1">
                <a:solidFill>
                  <a:srgbClr val="000000"/>
                </a:solidFill>
              </a:rPr>
              <a:t> </a:t>
            </a:r>
            <a:r>
              <a:rPr lang="it-IT" sz="1400">
                <a:solidFill>
                  <a:srgbClr val="000000"/>
                </a:solidFill>
              </a:rPr>
              <a:t> in Via Pacinotti n° 2 - Monza.</a:t>
            </a:r>
            <a:endParaRPr lang="it-IT" sz="1400"/>
          </a:p>
          <a:p>
            <a:pPr algn="just"/>
            <a:endParaRPr lang="it-IT" sz="1400"/>
          </a:p>
          <a:p>
            <a:pPr algn="just"/>
            <a:r>
              <a:rPr lang="it-IT" sz="1400">
                <a:solidFill>
                  <a:srgbClr val="000000"/>
                </a:solidFill>
              </a:rPr>
              <a:t>Apertura: il 1° e  3° venerdì del mese dalle ore 14,30 alle ore 16,30</a:t>
            </a:r>
          </a:p>
        </p:txBody>
      </p:sp>
      <p:sp>
        <p:nvSpPr>
          <p:cNvPr id="55301" name="CustomShape 4"/>
          <p:cNvSpPr>
            <a:spLocks noChangeArrowheads="1"/>
          </p:cNvSpPr>
          <p:nvPr/>
        </p:nvSpPr>
        <p:spPr bwMode="auto">
          <a:xfrm>
            <a:off x="211138" y="6983413"/>
            <a:ext cx="10186987" cy="431800"/>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18</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ustomShape 1"/>
          <p:cNvSpPr>
            <a:spLocks noChangeArrowheads="1"/>
          </p:cNvSpPr>
          <p:nvPr/>
        </p:nvSpPr>
        <p:spPr bwMode="auto">
          <a:xfrm>
            <a:off x="360363" y="360363"/>
            <a:ext cx="9815512" cy="719137"/>
          </a:xfrm>
          <a:prstGeom prst="rect">
            <a:avLst/>
          </a:prstGeom>
          <a:noFill/>
          <a:ln w="9525">
            <a:noFill/>
            <a:miter lim="800000"/>
            <a:headEnd/>
            <a:tailEnd/>
          </a:ln>
        </p:spPr>
        <p:txBody>
          <a:bodyPr lIns="90000" tIns="45000" rIns="90000" bIns="45000" anchor="ctr"/>
          <a:lstStyle/>
          <a:p>
            <a:r>
              <a:rPr lang="it-IT" b="1">
                <a:solidFill>
                  <a:srgbClr val="000000"/>
                </a:solidFill>
              </a:rPr>
              <a:t>Misure Welfare : </a:t>
            </a:r>
            <a:r>
              <a:rPr lang="it-IT" sz="2000" b="1">
                <a:solidFill>
                  <a:srgbClr val="0070C0"/>
                </a:solidFill>
              </a:rPr>
              <a:t>Assegno per Nuclei Familiari</a:t>
            </a:r>
            <a:endParaRPr lang="it-IT"/>
          </a:p>
          <a:p>
            <a:pPr>
              <a:lnSpc>
                <a:spcPct val="90000"/>
              </a:lnSpc>
            </a:pPr>
            <a:r>
              <a:rPr lang="it-IT" sz="2000" b="1">
                <a:solidFill>
                  <a:srgbClr val="000000"/>
                </a:solidFill>
              </a:rPr>
              <a:t>    Destinatari : </a:t>
            </a:r>
            <a:r>
              <a:rPr lang="it-IT" sz="2000" b="1">
                <a:solidFill>
                  <a:srgbClr val="FF0000"/>
                </a:solidFill>
              </a:rPr>
              <a:t>Famiglie con tre o più figli minori</a:t>
            </a:r>
            <a:endParaRPr lang="it-IT"/>
          </a:p>
        </p:txBody>
      </p:sp>
      <p:pic>
        <p:nvPicPr>
          <p:cNvPr id="57346" name="Segnaposto contenuto 3"/>
          <p:cNvPicPr>
            <a:picLocks noChangeAspect="1" noChangeArrowheads="1"/>
          </p:cNvPicPr>
          <p:nvPr/>
        </p:nvPicPr>
        <p:blipFill>
          <a:blip r:embed="rId3"/>
          <a:srcRect/>
          <a:stretch>
            <a:fillRect/>
          </a:stretch>
        </p:blipFill>
        <p:spPr bwMode="auto">
          <a:xfrm>
            <a:off x="360363" y="1606550"/>
            <a:ext cx="1555750" cy="1446213"/>
          </a:xfrm>
          <a:prstGeom prst="rect">
            <a:avLst/>
          </a:prstGeom>
          <a:noFill/>
          <a:ln w="9525">
            <a:solidFill>
              <a:srgbClr val="B7DEE8"/>
            </a:solidFill>
            <a:miter lim="800000"/>
            <a:headEnd/>
            <a:tailEnd/>
          </a:ln>
        </p:spPr>
      </p:pic>
      <p:sp>
        <p:nvSpPr>
          <p:cNvPr id="57347" name="CustomShape 2"/>
          <p:cNvSpPr>
            <a:spLocks noChangeArrowheads="1"/>
          </p:cNvSpPr>
          <p:nvPr/>
        </p:nvSpPr>
        <p:spPr bwMode="auto">
          <a:xfrm>
            <a:off x="2087563" y="1439863"/>
            <a:ext cx="7893050" cy="4481512"/>
          </a:xfrm>
          <a:prstGeom prst="rect">
            <a:avLst/>
          </a:prstGeom>
          <a:noFill/>
          <a:ln w="9525">
            <a:noFill/>
            <a:miter lim="800000"/>
            <a:headEnd/>
            <a:tailEnd/>
          </a:ln>
        </p:spPr>
        <p:txBody>
          <a:bodyPr lIns="90000" tIns="45000" rIns="42840" bIns="152280" anchor="ctr"/>
          <a:lstStyle/>
          <a:p>
            <a:pPr algn="just"/>
            <a:r>
              <a:rPr lang="it-IT" sz="1400">
                <a:solidFill>
                  <a:srgbClr val="0070C0"/>
                </a:solidFill>
              </a:rPr>
              <a:t>L’Assegno per famiglie numerose </a:t>
            </a:r>
            <a:r>
              <a:rPr lang="it-IT" sz="1400">
                <a:solidFill>
                  <a:srgbClr val="000000"/>
                </a:solidFill>
              </a:rPr>
              <a:t>è dedicato a famiglie italiane, comunitarie ed extracomunitarie in possesso di permesso di soggiorno per soggiornanti di lungo periodo in possesso di ISEE non superiore a 8.650,11 euro.</a:t>
            </a:r>
            <a:endParaRPr lang="it-IT"/>
          </a:p>
          <a:p>
            <a:pPr algn="just"/>
            <a:endParaRPr lang="it-IT"/>
          </a:p>
          <a:p>
            <a:pPr algn="just"/>
            <a:r>
              <a:rPr lang="it-IT" sz="1400">
                <a:solidFill>
                  <a:srgbClr val="000000"/>
                </a:solidFill>
              </a:rPr>
              <a:t>L’importo dell’assegno arriva sino ad un massimo di </a:t>
            </a:r>
            <a:r>
              <a:rPr lang="it-IT" sz="1400"/>
              <a:t>1.857,05</a:t>
            </a:r>
            <a:r>
              <a:rPr lang="it-IT" sz="1400">
                <a:solidFill>
                  <a:srgbClr val="000000"/>
                </a:solidFill>
              </a:rPr>
              <a:t> euro (erogato in due rate semestrali di pari importo: fine luglio e fine gennaio).</a:t>
            </a:r>
            <a:endParaRPr lang="it-IT"/>
          </a:p>
          <a:p>
            <a:pPr algn="just"/>
            <a:endParaRPr lang="it-IT"/>
          </a:p>
          <a:p>
            <a:pPr algn="just"/>
            <a:r>
              <a:rPr lang="it-IT" sz="1400">
                <a:solidFill>
                  <a:srgbClr val="000000"/>
                </a:solidFill>
              </a:rPr>
              <a:t>La richiesta deve essere firmata da uno dei due genitori entro il 31 gennaio dell’anno successivo ed accompagnata da :</a:t>
            </a:r>
            <a:endParaRPr lang="it-IT"/>
          </a:p>
          <a:p>
            <a:pPr algn="just">
              <a:buFont typeface="Arial" charset="0"/>
              <a:buChar char="•"/>
            </a:pPr>
            <a:r>
              <a:rPr lang="it-IT" sz="1400">
                <a:solidFill>
                  <a:srgbClr val="000000"/>
                </a:solidFill>
              </a:rPr>
              <a:t>Certificazione Isee ( da richiedere presso i Caf, è ammesso ISEE corrente)</a:t>
            </a:r>
            <a:endParaRPr lang="it-IT"/>
          </a:p>
          <a:p>
            <a:pPr algn="just">
              <a:buFont typeface="Arial" charset="0"/>
              <a:buChar char="•"/>
            </a:pPr>
            <a:r>
              <a:rPr lang="it-IT" sz="1400">
                <a:solidFill>
                  <a:srgbClr val="000000"/>
                </a:solidFill>
              </a:rPr>
              <a:t>Copia del documento d’identità e del permesso di soggiorno per soggiornanti di lungo periodo .</a:t>
            </a:r>
            <a:endParaRPr lang="it-IT"/>
          </a:p>
          <a:p>
            <a:pPr algn="just"/>
            <a:endParaRPr lang="it-IT"/>
          </a:p>
          <a:p>
            <a:pPr algn="just"/>
            <a:r>
              <a:rPr lang="it-IT" sz="1400" b="1">
                <a:solidFill>
                  <a:srgbClr val="000000"/>
                </a:solidFill>
              </a:rPr>
              <a:t>A chi rivolgersi:</a:t>
            </a:r>
            <a:r>
              <a:rPr lang="it-IT" sz="1400">
                <a:solidFill>
                  <a:srgbClr val="000000"/>
                </a:solidFill>
              </a:rPr>
              <a:t> Ufficio Amministrativo Servizi Sociali – Via De Gasperi  3, 20861 Brugherio.</a:t>
            </a:r>
            <a:endParaRPr lang="it-IT"/>
          </a:p>
          <a:p>
            <a:pPr algn="just"/>
            <a:endParaRPr lang="it-IT"/>
          </a:p>
          <a:p>
            <a:pPr algn="just"/>
            <a:r>
              <a:rPr lang="it-IT" sz="1400" b="1">
                <a:solidFill>
                  <a:srgbClr val="000000"/>
                </a:solidFill>
              </a:rPr>
              <a:t>Scadenza:</a:t>
            </a:r>
            <a:r>
              <a:rPr lang="it-IT" sz="1400">
                <a:solidFill>
                  <a:srgbClr val="000000"/>
                </a:solidFill>
              </a:rPr>
              <a:t>///</a:t>
            </a:r>
            <a:endParaRPr lang="it-IT"/>
          </a:p>
          <a:p>
            <a:pPr algn="just"/>
            <a:endParaRPr lang="it-IT"/>
          </a:p>
          <a:p>
            <a:pPr algn="just"/>
            <a:r>
              <a:rPr lang="it-IT" sz="1400" b="1">
                <a:solidFill>
                  <a:srgbClr val="000000"/>
                </a:solidFill>
              </a:rPr>
              <a:t>Ente erogatore:</a:t>
            </a:r>
            <a:r>
              <a:rPr lang="it-IT" sz="1400">
                <a:solidFill>
                  <a:srgbClr val="000000"/>
                </a:solidFill>
              </a:rPr>
              <a:t> INPS</a:t>
            </a:r>
          </a:p>
          <a:p>
            <a:pPr algn="just"/>
            <a:endParaRPr lang="it-IT" sz="1400">
              <a:solidFill>
                <a:srgbClr val="000000"/>
              </a:solidFill>
            </a:endParaRPr>
          </a:p>
          <a:p>
            <a:pPr algn="just"/>
            <a:r>
              <a:rPr lang="it-IT" sz="1400">
                <a:solidFill>
                  <a:srgbClr val="000000"/>
                </a:solidFill>
              </a:rPr>
              <a:t>Dal primo dicembre 2017 </a:t>
            </a:r>
            <a:r>
              <a:rPr lang="it-IT" sz="1400" b="1" u="sng">
                <a:solidFill>
                  <a:srgbClr val="000000"/>
                </a:solidFill>
              </a:rPr>
              <a:t>SOLO</a:t>
            </a:r>
            <a:r>
              <a:rPr lang="it-IT" sz="1400">
                <a:solidFill>
                  <a:srgbClr val="000000"/>
                </a:solidFill>
              </a:rPr>
              <a:t> per i richiedenti della misura REI l’assegno per i nuclei familiari numerosi verrà richiesto nella stessa domanda del REI.</a:t>
            </a:r>
          </a:p>
        </p:txBody>
      </p:sp>
      <p:sp>
        <p:nvSpPr>
          <p:cNvPr id="57348" name="CustomShape 3"/>
          <p:cNvSpPr>
            <a:spLocks noChangeArrowheads="1"/>
          </p:cNvSpPr>
          <p:nvPr/>
        </p:nvSpPr>
        <p:spPr bwMode="auto">
          <a:xfrm>
            <a:off x="360363" y="6696075"/>
            <a:ext cx="9971087" cy="501650"/>
          </a:xfrm>
          <a:prstGeom prst="rect">
            <a:avLst/>
          </a:prstGeom>
          <a:noFill/>
          <a:ln w="9525">
            <a:noFill/>
            <a:miter lim="800000"/>
            <a:headEnd/>
            <a:tailEnd/>
          </a:ln>
        </p:spPr>
        <p:txBody>
          <a:bodyPr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19</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ustomShape 1"/>
          <p:cNvSpPr>
            <a:spLocks noChangeArrowheads="1"/>
          </p:cNvSpPr>
          <p:nvPr/>
        </p:nvSpPr>
        <p:spPr bwMode="auto">
          <a:xfrm>
            <a:off x="360363" y="485775"/>
            <a:ext cx="9971087" cy="59372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0070C0"/>
                </a:solidFill>
              </a:rPr>
              <a:t> Il Reddito di inclusione REI</a:t>
            </a:r>
            <a:endParaRPr lang="it-IT"/>
          </a:p>
          <a:p>
            <a:r>
              <a:rPr lang="it-IT" sz="2000" b="1">
                <a:solidFill>
                  <a:srgbClr val="0070C0"/>
                </a:solidFill>
              </a:rPr>
              <a:t>       </a:t>
            </a:r>
            <a:r>
              <a:rPr lang="it-IT" sz="2000" b="1">
                <a:solidFill>
                  <a:srgbClr val="000000"/>
                </a:solidFill>
              </a:rPr>
              <a:t>Destinatari: </a:t>
            </a:r>
            <a:r>
              <a:rPr lang="it-IT" sz="2000" b="1">
                <a:solidFill>
                  <a:srgbClr val="FF0000"/>
                </a:solidFill>
              </a:rPr>
              <a:t>Famiglie con disagio economico                                                  1/7</a:t>
            </a:r>
            <a:endParaRPr lang="it-IT"/>
          </a:p>
          <a:p>
            <a:pPr>
              <a:lnSpc>
                <a:spcPct val="90000"/>
              </a:lnSpc>
            </a:pPr>
            <a:endParaRPr lang="it-IT"/>
          </a:p>
        </p:txBody>
      </p:sp>
      <p:sp>
        <p:nvSpPr>
          <p:cNvPr id="59394" name="CustomShape 2"/>
          <p:cNvSpPr>
            <a:spLocks noChangeArrowheads="1"/>
          </p:cNvSpPr>
          <p:nvPr/>
        </p:nvSpPr>
        <p:spPr bwMode="auto">
          <a:xfrm>
            <a:off x="2151063" y="1323975"/>
            <a:ext cx="8001000" cy="5537200"/>
          </a:xfrm>
          <a:prstGeom prst="rect">
            <a:avLst/>
          </a:prstGeom>
          <a:noFill/>
          <a:ln w="9525">
            <a:noFill/>
            <a:miter lim="800000"/>
            <a:headEnd/>
            <a:tailEnd/>
          </a:ln>
        </p:spPr>
        <p:txBody>
          <a:bodyPr lIns="90000" tIns="45000" rIns="90000" bIns="45000" anchor="ctr"/>
          <a:lstStyle/>
          <a:p>
            <a:pPr marL="342900" indent="-342900" algn="just"/>
            <a:endParaRPr lang="it-IT" sz="1400">
              <a:solidFill>
                <a:srgbClr val="000000"/>
              </a:solidFill>
            </a:endParaRPr>
          </a:p>
          <a:p>
            <a:pPr marL="342900" indent="-342900" algn="just"/>
            <a:endParaRPr lang="it-IT" sz="1400">
              <a:solidFill>
                <a:srgbClr val="000000"/>
              </a:solidFill>
            </a:endParaRPr>
          </a:p>
          <a:p>
            <a:pPr marL="342900" indent="-342900" algn="just"/>
            <a:endParaRPr lang="it-IT" sz="1400">
              <a:solidFill>
                <a:srgbClr val="000000"/>
              </a:solidFill>
            </a:endParaRPr>
          </a:p>
          <a:p>
            <a:pPr marL="342900" indent="-342900" algn="just"/>
            <a:r>
              <a:rPr lang="it-IT" sz="1400">
                <a:solidFill>
                  <a:srgbClr val="000000"/>
                </a:solidFill>
              </a:rPr>
              <a:t>Il Reddito di inclusione (REI) è una misura di contrasto alla povertà dal carattere universale, condizionata alla valutazione della condizione economica</a:t>
            </a:r>
            <a:r>
              <a:rPr lang="it-IT" sz="1400"/>
              <a:t>. Verrà erogato dal 1° gennaio 2018 e sostituirà il </a:t>
            </a:r>
            <a:r>
              <a:rPr lang="it-IT" sz="1400">
                <a:hlinkClick r:id="rId2"/>
              </a:rPr>
              <a:t>SIA (Sostegno per l'inclusione attiva)</a:t>
            </a:r>
            <a:r>
              <a:rPr lang="it-IT" sz="1400"/>
              <a:t> e l'</a:t>
            </a:r>
            <a:r>
              <a:rPr lang="it-IT" sz="1400">
                <a:hlinkClick r:id="rId3"/>
              </a:rPr>
              <a:t>ASDI (Assegno di disoccupazione)</a:t>
            </a:r>
            <a:r>
              <a:rPr lang="it-IT" sz="1400"/>
              <a:t>. Il REI si compone di due parti:</a:t>
            </a:r>
          </a:p>
          <a:p>
            <a:pPr marL="342900" indent="-342900" algn="just"/>
            <a:endParaRPr lang="it-IT" sz="1400"/>
          </a:p>
          <a:p>
            <a:pPr marL="342900" indent="-342900">
              <a:buFontTx/>
              <a:buAutoNum type="arabicPeriod"/>
            </a:pPr>
            <a:r>
              <a:rPr lang="it-IT" sz="1400"/>
              <a:t>un </a:t>
            </a:r>
            <a:r>
              <a:rPr lang="it-IT" sz="1400" b="1"/>
              <a:t>beneficio economico</a:t>
            </a:r>
            <a:r>
              <a:rPr lang="it-IT" sz="1400"/>
              <a:t>, erogato mensilmente attraverso una carta di pagamento elettronica (Carta REI);</a:t>
            </a:r>
          </a:p>
          <a:p>
            <a:pPr marL="342900" indent="-342900">
              <a:buFontTx/>
              <a:buAutoNum type="arabicPeriod"/>
            </a:pPr>
            <a:endParaRPr lang="it-IT" sz="1400"/>
          </a:p>
          <a:p>
            <a:pPr marL="342900" indent="-342900"/>
            <a:r>
              <a:rPr lang="it-IT" sz="1400"/>
              <a:t>2.    un </a:t>
            </a:r>
            <a:r>
              <a:rPr lang="it-IT" sz="1400" b="1"/>
              <a:t>progetto personalizzato</a:t>
            </a:r>
            <a:r>
              <a:rPr lang="it-IT" sz="1400"/>
              <a:t> di attivazione e di inclusione sociale e lavorativa volto al superamento della condizione di povertà, predisposto sotto la regia dei servizi sociali del Comune.</a:t>
            </a:r>
            <a:endParaRPr lang="it-IT" sz="1400">
              <a:solidFill>
                <a:srgbClr val="000000"/>
              </a:solidFill>
            </a:endParaRPr>
          </a:p>
          <a:p>
            <a:pPr marL="342900" indent="-342900"/>
            <a:endParaRPr lang="it-IT" sz="1400">
              <a:solidFill>
                <a:srgbClr val="000000"/>
              </a:solidFill>
            </a:endParaRPr>
          </a:p>
          <a:p>
            <a:pPr marL="342900" indent="-342900"/>
            <a:r>
              <a:rPr lang="it-IT" sz="1400" b="1"/>
              <a:t>A CHI SI RIVOLGE:</a:t>
            </a:r>
            <a:endParaRPr lang="it-IT" sz="1400"/>
          </a:p>
          <a:p>
            <a:pPr marL="342900" indent="-342900"/>
            <a:r>
              <a:rPr lang="it-IT" sz="1400"/>
              <a:t>Il REI nel 2018 sarà erogato alle famiglie in possesso dei seguenti requisiti.</a:t>
            </a:r>
            <a:endParaRPr lang="it-IT" sz="1400" b="1"/>
          </a:p>
          <a:p>
            <a:pPr marL="342900" indent="-342900"/>
            <a:endParaRPr lang="it-IT" sz="1400" b="1"/>
          </a:p>
          <a:p>
            <a:pPr marL="342900" indent="-342900"/>
            <a:r>
              <a:rPr lang="it-IT" sz="1400" b="1"/>
              <a:t>Requisiti di residenza e soggiorno</a:t>
            </a:r>
            <a:br>
              <a:rPr lang="it-IT" sz="1400" b="1"/>
            </a:br>
            <a:r>
              <a:rPr lang="it-IT" sz="1400"/>
              <a:t>Il richiedente deve essere congiuntamente:</a:t>
            </a:r>
          </a:p>
          <a:p>
            <a:pPr marL="800100" lvl="1" indent="-342900">
              <a:buFontTx/>
              <a:buChar char="•"/>
            </a:pPr>
            <a:r>
              <a:rPr lang="it-IT" sz="1400"/>
              <a:t> cittadino dell'Unione o suo familiare che sia titolare del diritto di soggiorno o del diritto di soggiorno permanente, ovvero cittadino di paesi terzi in possesso del permesso di soggiorno UE per soggiornanti di lungo periodo;</a:t>
            </a:r>
          </a:p>
          <a:p>
            <a:pPr marL="800100" lvl="1" indent="-342900">
              <a:buFontTx/>
              <a:buChar char="•"/>
            </a:pPr>
            <a:r>
              <a:rPr lang="it-IT" sz="1400"/>
              <a:t>residente in Italia, in via continuativa, da almeno due anni al momento della presentazione della domanda.</a:t>
            </a:r>
          </a:p>
          <a:p>
            <a:pPr marL="800100" lvl="1" indent="-342900">
              <a:buFontTx/>
              <a:buChar char="•"/>
            </a:pPr>
            <a:endParaRPr lang="it-IT" sz="1400"/>
          </a:p>
          <a:p>
            <a:pPr marL="800100" lvl="1" indent="-342900">
              <a:buFontTx/>
              <a:buChar char="•"/>
            </a:pPr>
            <a:endParaRPr lang="it-IT" sz="1400"/>
          </a:p>
          <a:p>
            <a:pPr marL="800100" lvl="1" indent="-342900">
              <a:buFontTx/>
              <a:buChar char="•"/>
            </a:pPr>
            <a:endParaRPr lang="it-IT" sz="1400"/>
          </a:p>
          <a:p>
            <a:pPr marL="342900" indent="-342900"/>
            <a:endParaRPr lang="it-IT" sz="1400"/>
          </a:p>
          <a:p>
            <a:pPr marL="342900" indent="-342900"/>
            <a:endParaRPr lang="it-IT"/>
          </a:p>
        </p:txBody>
      </p:sp>
      <p:pic>
        <p:nvPicPr>
          <p:cNvPr id="59395" name="Immagine 5"/>
          <p:cNvPicPr>
            <a:picLocks noChangeAspect="1" noChangeArrowheads="1"/>
          </p:cNvPicPr>
          <p:nvPr/>
        </p:nvPicPr>
        <p:blipFill>
          <a:blip r:embed="rId4"/>
          <a:srcRect/>
          <a:stretch>
            <a:fillRect/>
          </a:stretch>
        </p:blipFill>
        <p:spPr bwMode="auto">
          <a:xfrm>
            <a:off x="360363" y="1368425"/>
            <a:ext cx="1181100" cy="1439863"/>
          </a:xfrm>
          <a:prstGeom prst="rect">
            <a:avLst/>
          </a:prstGeom>
          <a:noFill/>
          <a:ln w="9525">
            <a:solidFill>
              <a:srgbClr val="0070C0"/>
            </a:solidFill>
            <a:miter lim="800000"/>
            <a:headEnd/>
            <a:tailEnd/>
          </a:ln>
        </p:spPr>
      </p:pic>
      <p:sp>
        <p:nvSpPr>
          <p:cNvPr id="59396" name="CustomShape 3"/>
          <p:cNvSpPr>
            <a:spLocks noChangeArrowheads="1"/>
          </p:cNvSpPr>
          <p:nvPr/>
        </p:nvSpPr>
        <p:spPr bwMode="auto">
          <a:xfrm>
            <a:off x="360363" y="6840538"/>
            <a:ext cx="10079037" cy="357187"/>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20</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ustomShape 1"/>
          <p:cNvSpPr>
            <a:spLocks noChangeArrowheads="1"/>
          </p:cNvSpPr>
          <p:nvPr/>
        </p:nvSpPr>
        <p:spPr bwMode="auto">
          <a:xfrm>
            <a:off x="360363" y="360363"/>
            <a:ext cx="9971087" cy="8620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a:t>
            </a:r>
            <a:r>
              <a:rPr lang="it-IT" b="1">
                <a:solidFill>
                  <a:srgbClr val="0070C0"/>
                </a:solidFill>
              </a:rPr>
              <a:t>Il Reddito di inclusione REI</a:t>
            </a:r>
            <a:endParaRPr lang="it-IT"/>
          </a:p>
          <a:p>
            <a:r>
              <a:rPr lang="it-IT" sz="2000" b="1">
                <a:solidFill>
                  <a:srgbClr val="0070C0"/>
                </a:solidFill>
              </a:rPr>
              <a:t>       </a:t>
            </a:r>
            <a:r>
              <a:rPr lang="it-IT" sz="2000" b="1">
                <a:solidFill>
                  <a:srgbClr val="000000"/>
                </a:solidFill>
              </a:rPr>
              <a:t>Destinatari: </a:t>
            </a:r>
            <a:r>
              <a:rPr lang="it-IT" sz="2000" b="1">
                <a:solidFill>
                  <a:srgbClr val="FF0000"/>
                </a:solidFill>
              </a:rPr>
              <a:t>Famiglie con disagio economico                                                 2/7</a:t>
            </a:r>
            <a:endParaRPr lang="it-IT"/>
          </a:p>
          <a:p>
            <a:pPr>
              <a:lnSpc>
                <a:spcPct val="90000"/>
              </a:lnSpc>
            </a:pPr>
            <a:endParaRPr lang="it-IT"/>
          </a:p>
        </p:txBody>
      </p:sp>
      <p:pic>
        <p:nvPicPr>
          <p:cNvPr id="60418" name="Immagine 5"/>
          <p:cNvPicPr>
            <a:picLocks noChangeAspect="1" noChangeArrowheads="1"/>
          </p:cNvPicPr>
          <p:nvPr/>
        </p:nvPicPr>
        <p:blipFill>
          <a:blip r:embed="rId2"/>
          <a:srcRect/>
          <a:stretch>
            <a:fillRect/>
          </a:stretch>
        </p:blipFill>
        <p:spPr bwMode="auto">
          <a:xfrm>
            <a:off x="369888" y="1349375"/>
            <a:ext cx="1181100" cy="1439863"/>
          </a:xfrm>
          <a:prstGeom prst="rect">
            <a:avLst/>
          </a:prstGeom>
          <a:noFill/>
          <a:ln w="9525">
            <a:solidFill>
              <a:srgbClr val="002060"/>
            </a:solidFill>
            <a:miter lim="800000"/>
            <a:headEnd/>
            <a:tailEnd/>
          </a:ln>
        </p:spPr>
      </p:pic>
      <p:sp>
        <p:nvSpPr>
          <p:cNvPr id="60419" name="CustomShape 2"/>
          <p:cNvSpPr>
            <a:spLocks noChangeArrowheads="1"/>
          </p:cNvSpPr>
          <p:nvPr/>
        </p:nvSpPr>
        <p:spPr bwMode="auto">
          <a:xfrm>
            <a:off x="2066925" y="1439863"/>
            <a:ext cx="8264525" cy="5126037"/>
          </a:xfrm>
          <a:prstGeom prst="rect">
            <a:avLst/>
          </a:prstGeom>
          <a:noFill/>
          <a:ln w="9525">
            <a:noFill/>
            <a:miter lim="800000"/>
            <a:headEnd/>
            <a:tailEnd/>
          </a:ln>
        </p:spPr>
        <p:txBody>
          <a:bodyPr lIns="90000" tIns="45000" rIns="90000" bIns="45000" anchor="ctr"/>
          <a:lstStyle/>
          <a:p>
            <a:r>
              <a:rPr lang="it-IT" sz="1400" b="1"/>
              <a:t>Requisiti familiari</a:t>
            </a:r>
            <a:br>
              <a:rPr lang="it-IT" sz="1400" b="1"/>
            </a:br>
            <a:r>
              <a:rPr lang="it-IT" sz="1400"/>
              <a:t>Il nucleo familiare deve trovarsi in almeno una delle seguenti condizioni:</a:t>
            </a:r>
          </a:p>
          <a:p>
            <a:pPr marL="742950" lvl="1" indent="-285750">
              <a:buFontTx/>
              <a:buChar char="•"/>
            </a:pPr>
            <a:r>
              <a:rPr lang="it-IT" sz="1400"/>
              <a:t>presenza di un minorenne; </a:t>
            </a:r>
          </a:p>
          <a:p>
            <a:pPr marL="742950" lvl="1" indent="-285750">
              <a:buFontTx/>
              <a:buChar char="•"/>
            </a:pPr>
            <a:r>
              <a:rPr lang="it-IT" sz="1400"/>
              <a:t>presenza di una persona con disabilità e di almeno un suo genitore o un suo tutore; </a:t>
            </a:r>
          </a:p>
          <a:p>
            <a:pPr marL="742950" lvl="1" indent="-285750">
              <a:buFontTx/>
              <a:buChar char="•"/>
            </a:pPr>
            <a:r>
              <a:rPr lang="it-IT" sz="1400"/>
              <a:t>presenza di una donna in stato di gravidanza accertata (nel caso in cui sia l'unico requisito familiare posseduto, la domanda può essere presentata non prima di quattro mesi dalla data presunta del parto e deve essere corredata da documentazione medica rilasciata da una struttura pubblica). </a:t>
            </a:r>
          </a:p>
          <a:p>
            <a:pPr marL="742950" lvl="1" indent="-285750">
              <a:buFontTx/>
              <a:buChar char="•"/>
            </a:pPr>
            <a:r>
              <a:rPr lang="it-IT" sz="1400"/>
              <a:t>presenza di un componente che abbia compiuto 55 anni con specifici requisiti di disoccupazione.</a:t>
            </a:r>
          </a:p>
          <a:p>
            <a:r>
              <a:rPr lang="it-IT" sz="1400"/>
              <a:t> </a:t>
            </a:r>
          </a:p>
          <a:p>
            <a:r>
              <a:rPr lang="it-IT" sz="1400" b="1"/>
              <a:t>Requisiti economici</a:t>
            </a:r>
            <a:br>
              <a:rPr lang="it-IT" sz="1400" b="1"/>
            </a:br>
            <a:r>
              <a:rPr lang="it-IT" sz="1400"/>
              <a:t>Il nucleo familiare deve essere in possesso congiuntamente di: </a:t>
            </a:r>
          </a:p>
          <a:p>
            <a:pPr marL="742950" lvl="1" indent="-285750">
              <a:buFontTx/>
              <a:buChar char="•"/>
            </a:pPr>
            <a:r>
              <a:rPr lang="it-IT" sz="1400"/>
              <a:t>un valore </a:t>
            </a:r>
            <a:r>
              <a:rPr lang="it-IT" sz="1400">
                <a:hlinkClick r:id="rId3" tooltip="Vai al focus dedicato all'ISEE"/>
              </a:rPr>
              <a:t>ISEE</a:t>
            </a:r>
            <a:r>
              <a:rPr lang="it-IT" sz="1400"/>
              <a:t> in corso di validità non superiore a 6mila euro;</a:t>
            </a:r>
          </a:p>
          <a:p>
            <a:pPr marL="742950" lvl="1" indent="-285750">
              <a:buFontTx/>
              <a:buChar char="•"/>
            </a:pPr>
            <a:r>
              <a:rPr lang="it-IT" sz="1400"/>
              <a:t>un valore ISRE (l'indicatore reddituale dell'ISEE, ossia l'ISR diviso la scala di equivalenza, al netto     delle maggiorazioni) non superiore a 3mila euro;</a:t>
            </a:r>
          </a:p>
          <a:p>
            <a:pPr marL="742950" lvl="1" indent="-285750">
              <a:buFontTx/>
              <a:buChar char="•"/>
            </a:pPr>
            <a:r>
              <a:rPr lang="it-IT" sz="1400"/>
              <a:t>un valore del patrimonio immobiliare, diverso dalla casa di abitazione, non superiore a 20mila euro;</a:t>
            </a:r>
          </a:p>
          <a:p>
            <a:pPr marL="742950" lvl="1" indent="-285750">
              <a:buFontTx/>
              <a:buChar char="•"/>
            </a:pPr>
            <a:r>
              <a:rPr lang="it-IT" sz="1400"/>
              <a:t>un valore del patrimonio mobiliare (depositi, conti correnti) non superiore a 10mila euro (ridotto a 8 mila euro per la coppia e a 6 mila euro per la persona sola). </a:t>
            </a:r>
          </a:p>
          <a:p>
            <a:pPr>
              <a:buFont typeface="Symbol" pitchFamily="18" charset="2"/>
              <a:buChar char=""/>
            </a:pPr>
            <a:endParaRPr lang="it-IT" sz="1400" b="1">
              <a:solidFill>
                <a:srgbClr val="000000"/>
              </a:solidFill>
            </a:endParaRPr>
          </a:p>
          <a:p>
            <a:pPr>
              <a:buFont typeface="Symbol" pitchFamily="18" charset="2"/>
              <a:buChar char=""/>
            </a:pPr>
            <a:endParaRPr lang="it-IT"/>
          </a:p>
          <a:p>
            <a:endParaRPr lang="it-IT"/>
          </a:p>
        </p:txBody>
      </p:sp>
      <p:sp>
        <p:nvSpPr>
          <p:cNvPr id="60420" name="CustomShape 3"/>
          <p:cNvSpPr>
            <a:spLocks noChangeArrowheads="1"/>
          </p:cNvSpPr>
          <p:nvPr/>
        </p:nvSpPr>
        <p:spPr bwMode="auto">
          <a:xfrm>
            <a:off x="252413" y="6824663"/>
            <a:ext cx="10186987" cy="373062"/>
          </a:xfrm>
          <a:prstGeom prst="rect">
            <a:avLst/>
          </a:prstGeom>
          <a:noFill/>
          <a:ln w="9525">
            <a:noFill/>
            <a:miter lim="800000"/>
            <a:headEnd/>
            <a:tailEnd/>
          </a:ln>
        </p:spPr>
        <p:txBody>
          <a:bodyPr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21</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396875" y="338138"/>
            <a:ext cx="9034463" cy="758825"/>
          </a:xfrm>
        </p:spPr>
        <p:txBody>
          <a:bodyPr/>
          <a:lstStyle/>
          <a:p>
            <a:pPr eaLnBrk="1" hangingPunct="1"/>
            <a:r>
              <a:rPr lang="it-IT" sz="2000" b="1" smtClean="0">
                <a:solidFill>
                  <a:srgbClr val="000000"/>
                </a:solidFill>
              </a:rPr>
              <a:t>Misure Welfare:</a:t>
            </a:r>
            <a:r>
              <a:rPr lang="it-IT" sz="2000" b="1" smtClean="0">
                <a:solidFill>
                  <a:srgbClr val="0070C0"/>
                </a:solidFill>
              </a:rPr>
              <a:t>Il Reddito di inclusione REI</a:t>
            </a:r>
            <a:r>
              <a:rPr lang="it-IT" sz="2000" smtClean="0"/>
              <a:t/>
            </a:r>
            <a:br>
              <a:rPr lang="it-IT" sz="2000" smtClean="0"/>
            </a:br>
            <a:r>
              <a:rPr lang="it-IT" sz="2000" b="1" smtClean="0">
                <a:solidFill>
                  <a:srgbClr val="0070C0"/>
                </a:solidFill>
              </a:rPr>
              <a:t>       </a:t>
            </a:r>
            <a:r>
              <a:rPr lang="it-IT" sz="2000" b="1" smtClean="0">
                <a:solidFill>
                  <a:srgbClr val="000000"/>
                </a:solidFill>
              </a:rPr>
              <a:t>Destinatari: </a:t>
            </a:r>
            <a:r>
              <a:rPr lang="it-IT" sz="2000" b="1" smtClean="0">
                <a:solidFill>
                  <a:srgbClr val="FF0000"/>
                </a:solidFill>
              </a:rPr>
              <a:t>Famiglie con disagio economico                                          3/7</a:t>
            </a:r>
            <a:br>
              <a:rPr lang="it-IT" sz="2000" b="1" smtClean="0">
                <a:solidFill>
                  <a:srgbClr val="FF0000"/>
                </a:solidFill>
              </a:rPr>
            </a:br>
            <a:r>
              <a:rPr lang="it-IT" sz="2000" b="1" smtClean="0">
                <a:solidFill>
                  <a:srgbClr val="FF0000"/>
                </a:solidFill>
              </a:rPr>
              <a:t>     </a:t>
            </a:r>
          </a:p>
        </p:txBody>
      </p:sp>
      <p:sp>
        <p:nvSpPr>
          <p:cNvPr id="61442" name="Rectangle 3"/>
          <p:cNvSpPr>
            <a:spLocks noGrp="1"/>
          </p:cNvSpPr>
          <p:nvPr>
            <p:ph type="body" idx="4294967295"/>
          </p:nvPr>
        </p:nvSpPr>
        <p:spPr bwMode="auto">
          <a:xfrm>
            <a:off x="1962150" y="1458913"/>
            <a:ext cx="8196263" cy="4694237"/>
          </a:xfrm>
          <a:noFill/>
        </p:spPr>
        <p:txBody>
          <a:bodyPr vert="horz" numCol="1" anchorCtr="0" compatLnSpc="1">
            <a:prstTxWarp prst="textNoShape">
              <a:avLst/>
            </a:prstTxWarp>
          </a:bodyPr>
          <a:lstStyle/>
          <a:p>
            <a:pPr eaLnBrk="1" hangingPunct="1">
              <a:lnSpc>
                <a:spcPct val="100000"/>
              </a:lnSpc>
              <a:spcBef>
                <a:spcPct val="0"/>
              </a:spcBef>
              <a:buFontTx/>
              <a:buNone/>
            </a:pPr>
            <a:r>
              <a:rPr lang="it-IT" sz="1400" b="1" smtClean="0">
                <a:cs typeface="Arial" charset="0"/>
              </a:rPr>
              <a:t>Altri requisiti:</a:t>
            </a:r>
          </a:p>
          <a:p>
            <a:pPr eaLnBrk="1" hangingPunct="1">
              <a:lnSpc>
                <a:spcPct val="100000"/>
              </a:lnSpc>
              <a:spcBef>
                <a:spcPct val="0"/>
              </a:spcBef>
              <a:buFontTx/>
              <a:buNone/>
            </a:pPr>
            <a:r>
              <a:rPr lang="it-IT" sz="1400" smtClean="0">
                <a:cs typeface="Arial" charset="0"/>
              </a:rPr>
              <a:t>per accedere al REI è inoltre necessario che ciascun componente del nucleo familiare:</a:t>
            </a:r>
          </a:p>
          <a:p>
            <a:pPr eaLnBrk="1" hangingPunct="1">
              <a:lnSpc>
                <a:spcPct val="100000"/>
              </a:lnSpc>
              <a:spcBef>
                <a:spcPct val="0"/>
              </a:spcBef>
              <a:buFontTx/>
              <a:buNone/>
            </a:pPr>
            <a:endParaRPr lang="it-IT" sz="1400" smtClean="0">
              <a:cs typeface="Arial" charset="0"/>
            </a:endParaRPr>
          </a:p>
          <a:p>
            <a:pPr marL="742950" lvl="1" indent="-285750" eaLnBrk="1" hangingPunct="1">
              <a:lnSpc>
                <a:spcPct val="100000"/>
              </a:lnSpc>
              <a:spcBef>
                <a:spcPct val="0"/>
              </a:spcBef>
              <a:buFontTx/>
              <a:buChar char="•"/>
            </a:pPr>
            <a:r>
              <a:rPr lang="it-IT" sz="1400" smtClean="0">
                <a:cs typeface="Arial" charset="0"/>
              </a:rPr>
              <a:t>non percepisca già prestazioni di assicurazione sociale per l'impiego (</a:t>
            </a:r>
            <a:r>
              <a:rPr lang="it-IT" sz="1400" smtClean="0">
                <a:cs typeface="Arial" charset="0"/>
                <a:hlinkClick r:id="rId2" tooltip="vai al sito dell'ANPAL"/>
              </a:rPr>
              <a:t>NASpI</a:t>
            </a:r>
            <a:r>
              <a:rPr lang="it-IT" sz="1400" smtClean="0">
                <a:cs typeface="Arial" charset="0"/>
              </a:rPr>
              <a:t>) o altri</a:t>
            </a:r>
          </a:p>
          <a:p>
            <a:pPr marL="742950" lvl="1" indent="-285750" eaLnBrk="1" hangingPunct="1">
              <a:lnSpc>
                <a:spcPct val="100000"/>
              </a:lnSpc>
              <a:spcBef>
                <a:spcPct val="0"/>
              </a:spcBef>
              <a:buFontTx/>
              <a:buNone/>
            </a:pPr>
            <a:r>
              <a:rPr lang="it-IT" sz="1400" smtClean="0">
                <a:cs typeface="Arial" charset="0"/>
              </a:rPr>
              <a:t> 	ammortizzatori sociali di sostegno al reddito in caso di disoccupazione involontaria;</a:t>
            </a:r>
          </a:p>
          <a:p>
            <a:pPr marL="742950" lvl="1" indent="-285750" eaLnBrk="1" hangingPunct="1">
              <a:lnSpc>
                <a:spcPct val="100000"/>
              </a:lnSpc>
              <a:spcBef>
                <a:spcPct val="0"/>
              </a:spcBef>
              <a:buFontTx/>
              <a:buChar char="•"/>
            </a:pPr>
            <a:r>
              <a:rPr lang="it-IT" sz="1400" smtClean="0">
                <a:cs typeface="Arial" charset="0"/>
              </a:rPr>
              <a:t>non possieda autoveicoli e/o motoveicoli immatricolati la prima volta nei 24 mesi</a:t>
            </a:r>
          </a:p>
          <a:p>
            <a:pPr marL="742950" lvl="1" indent="-285750" eaLnBrk="1" hangingPunct="1">
              <a:lnSpc>
                <a:spcPct val="100000"/>
              </a:lnSpc>
              <a:spcBef>
                <a:spcPct val="0"/>
              </a:spcBef>
              <a:buFontTx/>
              <a:buNone/>
            </a:pPr>
            <a:r>
              <a:rPr lang="it-IT" sz="1400" smtClean="0">
                <a:cs typeface="Arial" charset="0"/>
              </a:rPr>
              <a:t>  	antecedenti la richiesta (sono esclusi gli autoveicoli e i motoveicoli per cui è prevista </a:t>
            </a:r>
          </a:p>
          <a:p>
            <a:pPr marL="742950" lvl="1" indent="-285750" eaLnBrk="1" hangingPunct="1">
              <a:lnSpc>
                <a:spcPct val="100000"/>
              </a:lnSpc>
              <a:spcBef>
                <a:spcPct val="0"/>
              </a:spcBef>
              <a:buFontTx/>
              <a:buNone/>
            </a:pPr>
            <a:r>
              <a:rPr lang="it-IT" sz="1400" smtClean="0">
                <a:cs typeface="Arial" charset="0"/>
              </a:rPr>
              <a:t>	una agevolazione  fiscale in favore delle persone con disabilità); </a:t>
            </a:r>
          </a:p>
          <a:p>
            <a:pPr marL="742950" lvl="1" indent="-285750" eaLnBrk="1" hangingPunct="1">
              <a:lnSpc>
                <a:spcPct val="100000"/>
              </a:lnSpc>
              <a:spcBef>
                <a:spcPct val="0"/>
              </a:spcBef>
              <a:buFontTx/>
              <a:buChar char="•"/>
            </a:pPr>
            <a:r>
              <a:rPr lang="it-IT" sz="1400" smtClean="0">
                <a:cs typeface="Arial" charset="0"/>
              </a:rPr>
              <a:t>non possieda navi e imbarcazioni da diporto (art. 3, c.1, D.lgs. 171/2005).</a:t>
            </a:r>
          </a:p>
          <a:p>
            <a:pPr marL="742950" lvl="1" indent="-285750" eaLnBrk="1" hangingPunct="1">
              <a:lnSpc>
                <a:spcPct val="100000"/>
              </a:lnSpc>
              <a:spcBef>
                <a:spcPct val="0"/>
              </a:spcBef>
              <a:buFontTx/>
              <a:buChar char="•"/>
            </a:pPr>
            <a:endParaRPr lang="it-IT" sz="1400" smtClean="0">
              <a:cs typeface="Arial" charset="0"/>
            </a:endParaRPr>
          </a:p>
          <a:p>
            <a:pPr eaLnBrk="1" hangingPunct="1">
              <a:lnSpc>
                <a:spcPct val="100000"/>
              </a:lnSpc>
              <a:spcBef>
                <a:spcPct val="0"/>
              </a:spcBef>
              <a:buFontTx/>
              <a:buNone/>
            </a:pPr>
            <a:r>
              <a:rPr lang="it-IT" sz="1600" b="1" smtClean="0"/>
              <a:t>Per fruire del REI occorre avere una attestazione ISEE in corso di validità.</a:t>
            </a:r>
          </a:p>
          <a:p>
            <a:pPr eaLnBrk="1" hangingPunct="1">
              <a:lnSpc>
                <a:spcPct val="100000"/>
              </a:lnSpc>
              <a:spcBef>
                <a:spcPct val="0"/>
              </a:spcBef>
              <a:buFontTx/>
              <a:buNone/>
            </a:pPr>
            <a:r>
              <a:rPr lang="it-IT" sz="1400" smtClean="0"/>
              <a:t>Poiché l'ISEE ordinario scade a gennaio di ogni anno, al fine di evitare la sospensione del </a:t>
            </a:r>
          </a:p>
          <a:p>
            <a:pPr eaLnBrk="1" hangingPunct="1">
              <a:lnSpc>
                <a:spcPct val="100000"/>
              </a:lnSpc>
              <a:spcBef>
                <a:spcPct val="0"/>
              </a:spcBef>
              <a:buFontTx/>
              <a:buNone/>
            </a:pPr>
            <a:r>
              <a:rPr lang="it-IT" sz="1400" smtClean="0"/>
              <a:t>beneficio, chi presenta la  domanda per il REI nel mese di dicembre 2017 dovrà  rinnovare </a:t>
            </a:r>
          </a:p>
          <a:p>
            <a:pPr eaLnBrk="1" hangingPunct="1">
              <a:lnSpc>
                <a:spcPct val="100000"/>
              </a:lnSpc>
              <a:spcBef>
                <a:spcPct val="0"/>
              </a:spcBef>
              <a:buFontTx/>
              <a:buNone/>
            </a:pPr>
            <a:r>
              <a:rPr lang="it-IT" sz="1400" smtClean="0"/>
              <a:t>l'ISEE entro marzo 2018. </a:t>
            </a:r>
          </a:p>
          <a:p>
            <a:pPr eaLnBrk="1" hangingPunct="1">
              <a:lnSpc>
                <a:spcPct val="100000"/>
              </a:lnSpc>
              <a:spcBef>
                <a:spcPct val="0"/>
              </a:spcBef>
              <a:buFontTx/>
              <a:buNone/>
            </a:pPr>
            <a:r>
              <a:rPr lang="it-IT" sz="1400" smtClean="0"/>
              <a:t>Invece, coloro che presentano la domanda per il REI dal 1° gennaio 2018, devono essere </a:t>
            </a:r>
          </a:p>
          <a:p>
            <a:pPr eaLnBrk="1" hangingPunct="1">
              <a:lnSpc>
                <a:spcPct val="100000"/>
              </a:lnSpc>
              <a:spcBef>
                <a:spcPct val="0"/>
              </a:spcBef>
              <a:buFontTx/>
              <a:buNone/>
            </a:pPr>
            <a:r>
              <a:rPr lang="it-IT" sz="1400" smtClean="0"/>
              <a:t>già in possesso dell'attestazione ISEE 2018. </a:t>
            </a:r>
          </a:p>
          <a:p>
            <a:pPr eaLnBrk="1" hangingPunct="1">
              <a:lnSpc>
                <a:spcPct val="100000"/>
              </a:lnSpc>
              <a:spcBef>
                <a:spcPct val="0"/>
              </a:spcBef>
              <a:buFontTx/>
              <a:buNone/>
            </a:pPr>
            <a:endParaRPr lang="it-IT" sz="1400" smtClean="0"/>
          </a:p>
          <a:p>
            <a:pPr eaLnBrk="1" hangingPunct="1">
              <a:lnSpc>
                <a:spcPct val="100000"/>
              </a:lnSpc>
              <a:spcBef>
                <a:spcPct val="0"/>
              </a:spcBef>
              <a:buFontTx/>
              <a:buNone/>
            </a:pPr>
            <a:r>
              <a:rPr lang="it-IT" sz="1400" smtClean="0"/>
              <a:t>I</a:t>
            </a:r>
            <a:r>
              <a:rPr lang="it-IT" sz="1400" b="1" smtClean="0"/>
              <a:t>l versamento del beneficio decorre dal mese successivo alla richiesta</a:t>
            </a:r>
            <a:r>
              <a:rPr lang="it-IT" sz="1400" smtClean="0"/>
              <a:t>. </a:t>
            </a:r>
          </a:p>
          <a:p>
            <a:pPr eaLnBrk="1" hangingPunct="1">
              <a:lnSpc>
                <a:spcPct val="100000"/>
              </a:lnSpc>
              <a:spcBef>
                <a:spcPct val="0"/>
              </a:spcBef>
              <a:buFontTx/>
              <a:buNone/>
            </a:pPr>
            <a:r>
              <a:rPr lang="it-IT" sz="1400" b="1" smtClean="0"/>
              <a:t>Condizione necessaria per accedere al beneficio è aver sottoscritto il Progetto</a:t>
            </a:r>
          </a:p>
          <a:p>
            <a:pPr eaLnBrk="1" hangingPunct="1">
              <a:lnSpc>
                <a:spcPct val="100000"/>
              </a:lnSpc>
              <a:spcBef>
                <a:spcPct val="0"/>
              </a:spcBef>
              <a:buFontTx/>
              <a:buNone/>
            </a:pPr>
            <a:r>
              <a:rPr lang="it-IT" sz="1400" b="1" smtClean="0"/>
              <a:t>personalizzato, con il quale la famiglia è tenuta a svolgere determinate attività.</a:t>
            </a:r>
            <a:endParaRPr lang="it-IT" sz="1400" b="1" smtClean="0">
              <a:cs typeface="Arial" charset="0"/>
            </a:endParaRPr>
          </a:p>
          <a:p>
            <a:pPr eaLnBrk="1" hangingPunct="1">
              <a:lnSpc>
                <a:spcPct val="100000"/>
              </a:lnSpc>
              <a:spcBef>
                <a:spcPct val="0"/>
              </a:spcBef>
              <a:buFontTx/>
              <a:buNone/>
            </a:pPr>
            <a:endParaRPr lang="it-IT" sz="1400" b="1" smtClean="0">
              <a:cs typeface="Arial" charset="0"/>
            </a:endParaRPr>
          </a:p>
        </p:txBody>
      </p:sp>
      <p:pic>
        <p:nvPicPr>
          <p:cNvPr id="61443" name="Immagine 5"/>
          <p:cNvPicPr>
            <a:picLocks noChangeAspect="1" noChangeArrowheads="1"/>
          </p:cNvPicPr>
          <p:nvPr/>
        </p:nvPicPr>
        <p:blipFill>
          <a:blip r:embed="rId3"/>
          <a:srcRect/>
          <a:stretch>
            <a:fillRect/>
          </a:stretch>
        </p:blipFill>
        <p:spPr bwMode="auto">
          <a:xfrm>
            <a:off x="369888" y="1349375"/>
            <a:ext cx="1181100" cy="1439863"/>
          </a:xfrm>
          <a:prstGeom prst="rect">
            <a:avLst/>
          </a:prstGeom>
          <a:noFill/>
          <a:ln w="9525">
            <a:solidFill>
              <a:srgbClr val="002060"/>
            </a:solidFill>
            <a:miter lim="800000"/>
            <a:headEnd/>
            <a:tailEnd/>
          </a:ln>
        </p:spPr>
      </p:pic>
      <p:sp>
        <p:nvSpPr>
          <p:cNvPr id="61444" name="Rectangle 5"/>
          <p:cNvSpPr>
            <a:spLocks noChangeArrowheads="1"/>
          </p:cNvSpPr>
          <p:nvPr/>
        </p:nvSpPr>
        <p:spPr bwMode="auto">
          <a:xfrm>
            <a:off x="433388" y="6834188"/>
            <a:ext cx="9405937" cy="434975"/>
          </a:xfrm>
          <a:prstGeom prst="rect">
            <a:avLst/>
          </a:prstGeom>
          <a:noFill/>
          <a:ln w="9525">
            <a:noFill/>
            <a:miter lim="800000"/>
            <a:headEnd/>
            <a:tailEnd/>
          </a:ln>
        </p:spPr>
        <p:txBody>
          <a:bodyPr>
            <a:spAutoFit/>
          </a:bodyPr>
          <a:lstStyle/>
          <a:p>
            <a:pPr>
              <a:lnSpc>
                <a:spcPct val="90000"/>
              </a:lnSpc>
            </a:pPr>
            <a:r>
              <a:rPr lang="it-IT" sz="1100" b="1" i="1">
                <a:solidFill>
                  <a:srgbClr val="000000"/>
                </a:solidFill>
                <a:latin typeface="Trebuchet MS" pitchFamily="34" charset="0"/>
              </a:rPr>
              <a:t>S</a:t>
            </a:r>
            <a:r>
              <a:rPr lang="it-IT" sz="1100" i="1">
                <a:solidFill>
                  <a:srgbClr val="000000"/>
                </a:solidFill>
                <a:latin typeface="Trebuchet MS" pitchFamily="34" charset="0"/>
              </a:rPr>
              <a:t>egretariato </a:t>
            </a:r>
            <a:r>
              <a:rPr lang="it-IT" sz="1100" b="1" i="1">
                <a:solidFill>
                  <a:srgbClr val="000000"/>
                </a:solidFill>
                <a:latin typeface="Trebuchet MS" pitchFamily="34" charset="0"/>
              </a:rPr>
              <a:t>S</a:t>
            </a:r>
            <a:r>
              <a:rPr lang="it-IT" sz="1100" i="1">
                <a:solidFill>
                  <a:srgbClr val="000000"/>
                </a:solidFill>
                <a:latin typeface="Trebuchet MS" pitchFamily="34" charset="0"/>
              </a:rPr>
              <a:t>ociale </a:t>
            </a:r>
            <a:r>
              <a:rPr lang="it-IT" sz="1100" b="1" i="1">
                <a:solidFill>
                  <a:srgbClr val="000000"/>
                </a:solidFill>
                <a:latin typeface="Trebuchet MS" pitchFamily="34" charset="0"/>
              </a:rPr>
              <a:t>P</a:t>
            </a:r>
            <a:r>
              <a:rPr lang="it-IT" sz="1100" i="1">
                <a:solidFill>
                  <a:srgbClr val="000000"/>
                </a:solidFill>
                <a:latin typeface="Trebuchet MS" pitchFamily="34" charset="0"/>
              </a:rPr>
              <a:t>rofessionale</a:t>
            </a:r>
          </a:p>
          <a:p>
            <a:pPr>
              <a:lnSpc>
                <a:spcPct val="90000"/>
              </a:lnSpc>
            </a:pPr>
            <a:r>
              <a:rPr lang="it-IT" sz="1100" i="1">
                <a:solidFill>
                  <a:srgbClr val="000000"/>
                </a:solidFill>
                <a:latin typeface="Trebuchet MS" pitchFamily="34" charset="0"/>
              </a:rPr>
              <a:t>			                     				   	                                        </a:t>
            </a:r>
            <a:r>
              <a:rPr lang="it-IT" sz="1400" i="1">
                <a:solidFill>
                  <a:srgbClr val="000000"/>
                </a:solidFill>
                <a:latin typeface="Trebuchet MS" pitchFamily="34" charset="0"/>
              </a:rPr>
              <a:t>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534988" y="293688"/>
            <a:ext cx="9043987" cy="784225"/>
          </a:xfrm>
        </p:spPr>
        <p:txBody>
          <a:bodyPr/>
          <a:lstStyle/>
          <a:p>
            <a:r>
              <a:rPr lang="it-IT" sz="2000" b="1" smtClean="0">
                <a:solidFill>
                  <a:srgbClr val="000000"/>
                </a:solidFill>
              </a:rPr>
              <a:t>Misure Welfare:</a:t>
            </a:r>
            <a:r>
              <a:rPr lang="it-IT" sz="2000" b="1" smtClean="0">
                <a:solidFill>
                  <a:srgbClr val="0070C0"/>
                </a:solidFill>
              </a:rPr>
              <a:t>Il Reddito di inclusione REI</a:t>
            </a:r>
            <a:r>
              <a:rPr lang="it-IT" sz="2000" smtClean="0"/>
              <a:t/>
            </a:r>
            <a:br>
              <a:rPr lang="it-IT" sz="2000" smtClean="0"/>
            </a:br>
            <a:r>
              <a:rPr lang="it-IT" sz="2000" b="1" smtClean="0">
                <a:solidFill>
                  <a:srgbClr val="0070C0"/>
                </a:solidFill>
              </a:rPr>
              <a:t>       </a:t>
            </a:r>
            <a:r>
              <a:rPr lang="it-IT" sz="2000" b="1" smtClean="0">
                <a:solidFill>
                  <a:srgbClr val="000000"/>
                </a:solidFill>
              </a:rPr>
              <a:t>Destinatari: </a:t>
            </a:r>
            <a:r>
              <a:rPr lang="it-IT" sz="2000" b="1" smtClean="0">
                <a:solidFill>
                  <a:srgbClr val="FF0000"/>
                </a:solidFill>
              </a:rPr>
              <a:t>Famiglie con disagio economico                                        4/7 </a:t>
            </a:r>
          </a:p>
        </p:txBody>
      </p:sp>
      <p:sp>
        <p:nvSpPr>
          <p:cNvPr id="62466" name="Rectangle 3"/>
          <p:cNvSpPr>
            <a:spLocks noGrp="1"/>
          </p:cNvSpPr>
          <p:nvPr>
            <p:ph type="body" idx="4294967295"/>
          </p:nvPr>
        </p:nvSpPr>
        <p:spPr bwMode="auto">
          <a:xfrm>
            <a:off x="1744663" y="1441450"/>
            <a:ext cx="8632825" cy="5230813"/>
          </a:xfrm>
          <a:noFill/>
        </p:spPr>
        <p:txBody>
          <a:bodyPr vert="horz" numCol="1" anchorCtr="0" compatLnSpc="1">
            <a:prstTxWarp prst="textNoShape">
              <a:avLst/>
            </a:prstTxWarp>
          </a:bodyPr>
          <a:lstStyle/>
          <a:p>
            <a:pPr>
              <a:lnSpc>
                <a:spcPct val="80000"/>
              </a:lnSpc>
              <a:buFont typeface="Arial" charset="0"/>
              <a:buNone/>
            </a:pPr>
            <a:endParaRPr lang="it-IT" sz="1400" smtClean="0"/>
          </a:p>
          <a:p>
            <a:pPr>
              <a:lnSpc>
                <a:spcPct val="80000"/>
              </a:lnSpc>
              <a:buFont typeface="Arial" charset="0"/>
              <a:buNone/>
            </a:pPr>
            <a:r>
              <a:rPr lang="it-IT" sz="1400" smtClean="0"/>
              <a:t>Se il nucleo familiare non rispetta gli impegni previsti nel progetto senza giustificato motivo o se,</a:t>
            </a:r>
          </a:p>
          <a:p>
            <a:pPr>
              <a:lnSpc>
                <a:spcPct val="30000"/>
              </a:lnSpc>
              <a:buFont typeface="Arial" charset="0"/>
              <a:buNone/>
            </a:pPr>
            <a:r>
              <a:rPr lang="it-IT" sz="1400" smtClean="0"/>
              <a:t>per effetto di dichiarazioni false rilasciate nell'attestazione ISEE, risulta aver percepito un importo</a:t>
            </a:r>
          </a:p>
          <a:p>
            <a:pPr>
              <a:lnSpc>
                <a:spcPct val="30000"/>
              </a:lnSpc>
              <a:buFont typeface="Arial" charset="0"/>
              <a:buNone/>
            </a:pPr>
            <a:r>
              <a:rPr lang="it-IT" sz="1400" smtClean="0"/>
              <a:t>superiore a quello che gli sarebbe spettato, l'importo versato sulla Carta può essere decurtato fino</a:t>
            </a:r>
          </a:p>
          <a:p>
            <a:pPr>
              <a:lnSpc>
                <a:spcPct val="30000"/>
              </a:lnSpc>
              <a:buFont typeface="Arial" charset="0"/>
              <a:buNone/>
            </a:pPr>
            <a:r>
              <a:rPr lang="it-IT" sz="1400" smtClean="0"/>
              <a:t>ad arrivare, nei casi più gravi, alla sospensione e alla decadenza del beneficio. </a:t>
            </a:r>
          </a:p>
          <a:p>
            <a:pPr>
              <a:lnSpc>
                <a:spcPct val="30000"/>
              </a:lnSpc>
              <a:buFont typeface="Arial" charset="0"/>
              <a:buNone/>
            </a:pPr>
            <a:r>
              <a:rPr lang="it-IT" sz="1400" smtClean="0"/>
              <a:t>Sono inoltre previste sanzioni fino a 5mila euro nel caso in cui il beneficio sia stato fruito in maniera </a:t>
            </a:r>
          </a:p>
          <a:p>
            <a:pPr>
              <a:lnSpc>
                <a:spcPct val="30000"/>
              </a:lnSpc>
              <a:buFont typeface="Arial" charset="0"/>
              <a:buNone/>
            </a:pPr>
            <a:r>
              <a:rPr lang="it-IT" sz="1400" smtClean="0"/>
              <a:t>del tutto illegittima per effetto di dichiarazioni false riscontrate nell'attestazione ISEE volte a nascondere</a:t>
            </a:r>
          </a:p>
          <a:p>
            <a:pPr>
              <a:lnSpc>
                <a:spcPct val="30000"/>
              </a:lnSpc>
              <a:buFont typeface="Arial" charset="0"/>
              <a:buNone/>
            </a:pPr>
            <a:r>
              <a:rPr lang="it-IT" sz="1400" smtClean="0"/>
              <a:t>una situazione di relativo benessere.</a:t>
            </a:r>
          </a:p>
          <a:p>
            <a:pPr>
              <a:lnSpc>
                <a:spcPct val="30000"/>
              </a:lnSpc>
              <a:buFont typeface="Arial" charset="0"/>
              <a:buNone/>
            </a:pPr>
            <a:endParaRPr lang="it-IT" sz="1400" smtClean="0"/>
          </a:p>
          <a:p>
            <a:pPr>
              <a:lnSpc>
                <a:spcPct val="40000"/>
              </a:lnSpc>
              <a:buFont typeface="Arial" charset="0"/>
              <a:buNone/>
            </a:pPr>
            <a:r>
              <a:rPr lang="it-IT" sz="1400" b="1" smtClean="0"/>
              <a:t>PROGETTO PERSONALIZZATO DI ATTIVAZIONE SOCIALE E LAVORATIVA</a:t>
            </a:r>
            <a:br>
              <a:rPr lang="it-IT" sz="1400" b="1" smtClean="0"/>
            </a:br>
            <a:endParaRPr lang="it-IT" sz="1400" b="1" smtClean="0"/>
          </a:p>
          <a:p>
            <a:pPr>
              <a:lnSpc>
                <a:spcPct val="40000"/>
              </a:lnSpc>
              <a:buFont typeface="Arial" charset="0"/>
              <a:buNone/>
            </a:pPr>
            <a:r>
              <a:rPr lang="it-IT" sz="1400" smtClean="0"/>
              <a:t>Il </a:t>
            </a:r>
            <a:r>
              <a:rPr lang="it-IT" sz="1400" b="1" smtClean="0"/>
              <a:t>Progetto viene predisposto dai servizi sociali del Comune</a:t>
            </a:r>
            <a:r>
              <a:rPr lang="it-IT" sz="1400" smtClean="0"/>
              <a:t>, che operano in rete con i servizi per</a:t>
            </a:r>
          </a:p>
          <a:p>
            <a:pPr>
              <a:lnSpc>
                <a:spcPct val="40000"/>
              </a:lnSpc>
              <a:buFont typeface="Arial" charset="0"/>
              <a:buNone/>
            </a:pPr>
            <a:r>
              <a:rPr lang="it-IT" sz="1400" smtClean="0"/>
              <a:t>l'impiego, i servizi sanitari e le scuole, nonché con soggetti privati attivi nell'ambito  degli  interventi di</a:t>
            </a:r>
          </a:p>
          <a:p>
            <a:pPr>
              <a:lnSpc>
                <a:spcPct val="40000"/>
              </a:lnSpc>
              <a:buFont typeface="Arial" charset="0"/>
              <a:buNone/>
            </a:pPr>
            <a:r>
              <a:rPr lang="it-IT" sz="1400" smtClean="0"/>
              <a:t>contrasto alla povertà, con particolare riferimento agli enti non profit.  </a:t>
            </a:r>
          </a:p>
          <a:p>
            <a:pPr>
              <a:lnSpc>
                <a:spcPct val="40000"/>
              </a:lnSpc>
              <a:buFont typeface="Arial" charset="0"/>
              <a:buNone/>
            </a:pPr>
            <a:r>
              <a:rPr lang="it-IT" sz="1400" b="1" smtClean="0"/>
              <a:t>Il Progetto riguarda l'intero nucleo familiare e prevede specifici impegni</a:t>
            </a:r>
            <a:r>
              <a:rPr lang="it-IT" sz="1400" smtClean="0"/>
              <a:t> che vengono individuati </a:t>
            </a:r>
          </a:p>
          <a:p>
            <a:pPr>
              <a:lnSpc>
                <a:spcPct val="40000"/>
              </a:lnSpc>
              <a:buFont typeface="Arial" charset="0"/>
              <a:buNone/>
            </a:pPr>
            <a:r>
              <a:rPr lang="it-IT" sz="1400" smtClean="0"/>
              <a:t>da operatori sociali opportunamente  identificati dai servizi competenti, sulla  base di  una valutazione </a:t>
            </a:r>
          </a:p>
          <a:p>
            <a:pPr>
              <a:lnSpc>
                <a:spcPct val="40000"/>
              </a:lnSpc>
              <a:buFont typeface="Arial" charset="0"/>
              <a:buNone/>
            </a:pPr>
            <a:r>
              <a:rPr lang="it-IT" sz="1400" smtClean="0"/>
              <a:t>delle problematiche e dei bisogni.</a:t>
            </a:r>
          </a:p>
          <a:p>
            <a:pPr>
              <a:lnSpc>
                <a:spcPct val="40000"/>
              </a:lnSpc>
              <a:buFont typeface="Arial" charset="0"/>
              <a:buNone/>
            </a:pPr>
            <a:r>
              <a:rPr lang="it-IT" sz="1400" smtClean="0"/>
              <a:t>La valutazione prende in considerazione diverse dimensioni: le condizioni personali e sociali;la situazione </a:t>
            </a:r>
          </a:p>
          <a:p>
            <a:pPr>
              <a:lnSpc>
                <a:spcPct val="40000"/>
              </a:lnSpc>
              <a:buFont typeface="Arial" charset="0"/>
              <a:buNone/>
            </a:pPr>
            <a:r>
              <a:rPr lang="it-IT" sz="1400" smtClean="0"/>
              <a:t>economica;  la situazione  lavorativa  e  il profilo di occupabilità;  l'educazione,  l'istruzione, la formazione; </a:t>
            </a:r>
          </a:p>
          <a:p>
            <a:pPr>
              <a:lnSpc>
                <a:spcPct val="40000"/>
              </a:lnSpc>
              <a:buFont typeface="Arial" charset="0"/>
              <a:buNone/>
            </a:pPr>
            <a:r>
              <a:rPr lang="it-IT" sz="1400" smtClean="0"/>
              <a:t>la condizione abitativa; le reti familiari, di prossimità e sociali.</a:t>
            </a:r>
          </a:p>
          <a:p>
            <a:pPr>
              <a:lnSpc>
                <a:spcPct val="40000"/>
              </a:lnSpc>
              <a:buFont typeface="Arial" charset="0"/>
              <a:buNone/>
            </a:pPr>
            <a:r>
              <a:rPr lang="it-IT" sz="1400" smtClean="0"/>
              <a:t>La valutazione è organizzata in un'analisi preliminare, (da svolgersi entro 25 giorni dalla richiesta del REI) </a:t>
            </a:r>
          </a:p>
          <a:p>
            <a:pPr>
              <a:lnSpc>
                <a:spcPct val="40000"/>
              </a:lnSpc>
              <a:buFont typeface="Arial" charset="0"/>
              <a:buNone/>
            </a:pPr>
            <a:r>
              <a:rPr lang="it-IT" sz="1400" smtClean="0"/>
              <a:t>e in una più approfondita, qualora la condizione del nucleo familiare sia più complessa. </a:t>
            </a:r>
          </a:p>
          <a:p>
            <a:pPr>
              <a:lnSpc>
                <a:spcPct val="40000"/>
              </a:lnSpc>
              <a:buFont typeface="Arial" charset="0"/>
              <a:buNone/>
            </a:pPr>
            <a:r>
              <a:rPr lang="it-IT" sz="1400" smtClean="0"/>
              <a:t>Se  in fase di  analisi preliminare emerge  che la situazione di  povertà è  esclusivamente  connessa  alla </a:t>
            </a:r>
          </a:p>
          <a:p>
            <a:pPr>
              <a:lnSpc>
                <a:spcPct val="40000"/>
              </a:lnSpc>
              <a:buFont typeface="Arial" charset="0"/>
              <a:buNone/>
            </a:pPr>
            <a:r>
              <a:rPr lang="it-IT" sz="1400" smtClean="0"/>
              <a:t>mancanza di lavoro,il Progetto personalizzato è sostituito dal Patto di servizio o dal Programma di ricerca </a:t>
            </a:r>
          </a:p>
          <a:p>
            <a:pPr>
              <a:lnSpc>
                <a:spcPct val="40000"/>
              </a:lnSpc>
              <a:buFont typeface="Arial" charset="0"/>
              <a:buNone/>
            </a:pPr>
            <a:r>
              <a:rPr lang="it-IT" sz="1400" smtClean="0"/>
              <a:t>intensiva di occupazione (varie misure di politica attiva del lavoro, in capo ai Centri per l'impiego,</a:t>
            </a:r>
          </a:p>
          <a:p>
            <a:pPr>
              <a:lnSpc>
                <a:spcPct val="40000"/>
              </a:lnSpc>
              <a:buFont typeface="Arial" charset="0"/>
              <a:buNone/>
            </a:pPr>
            <a:r>
              <a:rPr lang="it-IT" sz="1400" smtClean="0"/>
              <a:t>previste dai decreti attuativi del Jobs Act - D.lgs. 150/2015, artt. 20 e 23). </a:t>
            </a:r>
          </a:p>
          <a:p>
            <a:pPr>
              <a:lnSpc>
                <a:spcPct val="40000"/>
              </a:lnSpc>
              <a:buFont typeface="Arial" charset="0"/>
              <a:buNone/>
            </a:pPr>
            <a:endParaRPr lang="it-IT" sz="1400" smtClean="0"/>
          </a:p>
          <a:p>
            <a:pPr>
              <a:lnSpc>
                <a:spcPct val="40000"/>
              </a:lnSpc>
              <a:buFont typeface="Arial" charset="0"/>
              <a:buNone/>
            </a:pPr>
            <a:r>
              <a:rPr lang="it-IT" sz="1400" smtClean="0"/>
              <a:t> </a:t>
            </a:r>
          </a:p>
        </p:txBody>
      </p:sp>
      <p:pic>
        <p:nvPicPr>
          <p:cNvPr id="62467" name="Immagine 5"/>
          <p:cNvPicPr>
            <a:picLocks noChangeAspect="1" noChangeArrowheads="1"/>
          </p:cNvPicPr>
          <p:nvPr/>
        </p:nvPicPr>
        <p:blipFill>
          <a:blip r:embed="rId2"/>
          <a:srcRect/>
          <a:stretch>
            <a:fillRect/>
          </a:stretch>
        </p:blipFill>
        <p:spPr bwMode="auto">
          <a:xfrm>
            <a:off x="369888" y="1349375"/>
            <a:ext cx="1181100" cy="1439863"/>
          </a:xfrm>
          <a:prstGeom prst="rect">
            <a:avLst/>
          </a:prstGeom>
          <a:noFill/>
          <a:ln w="9525">
            <a:solidFill>
              <a:srgbClr val="002060"/>
            </a:solidFill>
            <a:miter lim="800000"/>
            <a:headEnd/>
            <a:tailEnd/>
          </a:ln>
        </p:spPr>
      </p:pic>
      <p:sp>
        <p:nvSpPr>
          <p:cNvPr id="62468" name="Rectangle 5"/>
          <p:cNvSpPr>
            <a:spLocks noChangeArrowheads="1"/>
          </p:cNvSpPr>
          <p:nvPr/>
        </p:nvSpPr>
        <p:spPr bwMode="auto">
          <a:xfrm>
            <a:off x="441325" y="6815138"/>
            <a:ext cx="9331325" cy="473075"/>
          </a:xfrm>
          <a:prstGeom prst="rect">
            <a:avLst/>
          </a:prstGeom>
          <a:noFill/>
          <a:ln w="9525">
            <a:noFill/>
            <a:miter lim="800000"/>
            <a:headEnd/>
            <a:tailEnd/>
          </a:ln>
        </p:spPr>
        <p:txBody>
          <a:bodyPr>
            <a:spAutoFit/>
          </a:bodyPr>
          <a:lstStyle/>
          <a:p>
            <a:r>
              <a:rPr lang="it-IT" sz="1100" b="1" i="1">
                <a:solidFill>
                  <a:srgbClr val="000000"/>
                </a:solidFill>
                <a:latin typeface="Trebuchet MS" pitchFamily="34" charset="0"/>
              </a:rPr>
              <a:t>S</a:t>
            </a:r>
            <a:r>
              <a:rPr lang="it-IT" sz="1100" i="1">
                <a:solidFill>
                  <a:srgbClr val="000000"/>
                </a:solidFill>
                <a:latin typeface="Trebuchet MS" pitchFamily="34" charset="0"/>
              </a:rPr>
              <a:t>egretariato </a:t>
            </a:r>
            <a:r>
              <a:rPr lang="it-IT" sz="1100" b="1" i="1">
                <a:solidFill>
                  <a:srgbClr val="000000"/>
                </a:solidFill>
                <a:latin typeface="Trebuchet MS" pitchFamily="34" charset="0"/>
              </a:rPr>
              <a:t>S</a:t>
            </a:r>
            <a:r>
              <a:rPr lang="it-IT" sz="1100" i="1">
                <a:solidFill>
                  <a:srgbClr val="000000"/>
                </a:solidFill>
                <a:latin typeface="Trebuchet MS" pitchFamily="34" charset="0"/>
              </a:rPr>
              <a:t>ociale </a:t>
            </a:r>
            <a:r>
              <a:rPr lang="it-IT" sz="1100" b="1" i="1">
                <a:solidFill>
                  <a:srgbClr val="000000"/>
                </a:solidFill>
                <a:latin typeface="Trebuchet MS" pitchFamily="34" charset="0"/>
              </a:rPr>
              <a:t>P</a:t>
            </a:r>
            <a:r>
              <a:rPr lang="it-IT" sz="1100" i="1">
                <a:solidFill>
                  <a:srgbClr val="000000"/>
                </a:solidFill>
                <a:latin typeface="Trebuchet MS" pitchFamily="34" charset="0"/>
              </a:rPr>
              <a:t>rofessionale</a:t>
            </a:r>
          </a:p>
          <a:p>
            <a:r>
              <a:rPr lang="it-IT" sz="1400" i="1">
                <a:solidFill>
                  <a:srgbClr val="000000"/>
                </a:solidFill>
              </a:rPr>
              <a:t>									              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534988" y="301625"/>
            <a:ext cx="9063037" cy="712788"/>
          </a:xfrm>
        </p:spPr>
        <p:txBody>
          <a:bodyPr/>
          <a:lstStyle/>
          <a:p>
            <a:pPr eaLnBrk="1" hangingPunct="1"/>
            <a:r>
              <a:rPr lang="it-IT" sz="2000" b="1" smtClean="0">
                <a:solidFill>
                  <a:srgbClr val="000000"/>
                </a:solidFill>
              </a:rPr>
              <a:t>Misure Welfare:</a:t>
            </a:r>
            <a:r>
              <a:rPr lang="it-IT" sz="2000" b="1" smtClean="0">
                <a:solidFill>
                  <a:srgbClr val="0070C0"/>
                </a:solidFill>
              </a:rPr>
              <a:t>Il Reddito di inclusione REI</a:t>
            </a:r>
            <a:r>
              <a:rPr lang="it-IT" sz="2000" smtClean="0"/>
              <a:t/>
            </a:r>
            <a:br>
              <a:rPr lang="it-IT" sz="2000" smtClean="0"/>
            </a:br>
            <a:r>
              <a:rPr lang="it-IT" sz="2000" b="1" smtClean="0">
                <a:solidFill>
                  <a:srgbClr val="0070C0"/>
                </a:solidFill>
              </a:rPr>
              <a:t>       </a:t>
            </a:r>
            <a:r>
              <a:rPr lang="it-IT" sz="2000" b="1" smtClean="0">
                <a:solidFill>
                  <a:srgbClr val="000000"/>
                </a:solidFill>
              </a:rPr>
              <a:t>Destinatari: </a:t>
            </a:r>
            <a:r>
              <a:rPr lang="it-IT" sz="2000" b="1" smtClean="0">
                <a:solidFill>
                  <a:srgbClr val="FF0000"/>
                </a:solidFill>
              </a:rPr>
              <a:t>Famiglie con disagio economico                                        5/7</a:t>
            </a:r>
          </a:p>
        </p:txBody>
      </p:sp>
      <p:sp>
        <p:nvSpPr>
          <p:cNvPr id="63490" name="Rectangle 3"/>
          <p:cNvSpPr>
            <a:spLocks noGrp="1"/>
          </p:cNvSpPr>
          <p:nvPr>
            <p:ph type="body" idx="4294967295"/>
          </p:nvPr>
        </p:nvSpPr>
        <p:spPr bwMode="auto">
          <a:xfrm>
            <a:off x="1952625" y="1558925"/>
            <a:ext cx="8132763" cy="4421188"/>
          </a:xfrm>
          <a:noFill/>
        </p:spPr>
        <p:txBody>
          <a:bodyPr vert="horz" numCol="1" anchorCtr="0" compatLnSpc="1">
            <a:prstTxWarp prst="textNoShape">
              <a:avLst/>
            </a:prstTxWarp>
          </a:bodyPr>
          <a:lstStyle/>
          <a:p>
            <a:pPr>
              <a:lnSpc>
                <a:spcPct val="50000"/>
              </a:lnSpc>
              <a:buFont typeface="Arial" charset="0"/>
              <a:buNone/>
            </a:pPr>
            <a:r>
              <a:rPr lang="it-IT" sz="1400" smtClean="0"/>
              <a:t>Il</a:t>
            </a:r>
            <a:r>
              <a:rPr lang="it-IT" sz="1400" b="1" smtClean="0"/>
              <a:t> </a:t>
            </a:r>
            <a:r>
              <a:rPr lang="it-IT" sz="1400" smtClean="0"/>
              <a:t>Progetto deve essere sottoscritto dai componenti del nucleo familiare entro 20 giorni lavorativi</a:t>
            </a:r>
          </a:p>
          <a:p>
            <a:pPr>
              <a:lnSpc>
                <a:spcPct val="50000"/>
              </a:lnSpc>
              <a:buFont typeface="Arial" charset="0"/>
              <a:buNone/>
            </a:pPr>
            <a:r>
              <a:rPr lang="it-IT" sz="1400" smtClean="0"/>
              <a:t>dalla data in cui è stata effettuata l'analisi preliminare.  Solo per il 2018,  il beneficio  economico </a:t>
            </a:r>
          </a:p>
          <a:p>
            <a:pPr>
              <a:lnSpc>
                <a:spcPct val="50000"/>
              </a:lnSpc>
              <a:buFont typeface="Arial" charset="0"/>
              <a:buNone/>
            </a:pPr>
            <a:r>
              <a:rPr lang="it-IT" sz="1400" smtClean="0"/>
              <a:t>verrà concesso per un periodo  massimo di  6  mesi, anche in assenza della  sottoscrizione  del </a:t>
            </a:r>
          </a:p>
          <a:p>
            <a:pPr>
              <a:lnSpc>
                <a:spcPct val="50000"/>
              </a:lnSpc>
              <a:buFont typeface="Arial" charset="0"/>
              <a:buNone/>
            </a:pPr>
            <a:r>
              <a:rPr lang="it-IT" sz="1400" smtClean="0"/>
              <a:t>progetto.</a:t>
            </a:r>
          </a:p>
          <a:p>
            <a:pPr>
              <a:lnSpc>
                <a:spcPct val="50000"/>
              </a:lnSpc>
              <a:buFont typeface="Arial" charset="0"/>
              <a:buNone/>
            </a:pPr>
            <a:endParaRPr lang="it-IT" sz="1400" smtClean="0"/>
          </a:p>
          <a:p>
            <a:pPr>
              <a:lnSpc>
                <a:spcPct val="50000"/>
              </a:lnSpc>
              <a:buFont typeface="Arial" charset="0"/>
              <a:buNone/>
            </a:pPr>
            <a:r>
              <a:rPr lang="it-IT" sz="1400" b="1" smtClean="0"/>
              <a:t>ITER DELLA DOMANDA</a:t>
            </a:r>
            <a:r>
              <a:rPr lang="it-IT" sz="1400" smtClean="0"/>
              <a:t/>
            </a:r>
            <a:br>
              <a:rPr lang="it-IT" sz="1400" smtClean="0"/>
            </a:br>
            <a:endParaRPr lang="it-IT" sz="1400" smtClean="0"/>
          </a:p>
          <a:p>
            <a:pPr>
              <a:lnSpc>
                <a:spcPct val="50000"/>
              </a:lnSpc>
              <a:buFont typeface="Arial" charset="0"/>
              <a:buNone/>
            </a:pPr>
            <a:r>
              <a:rPr lang="it-IT" sz="1400" smtClean="0"/>
              <a:t>La  domanda può essere  presentata dall'interessato o da  un  componente del nucleo  familiare a</a:t>
            </a:r>
          </a:p>
          <a:p>
            <a:pPr>
              <a:lnSpc>
                <a:spcPct val="50000"/>
              </a:lnSpc>
              <a:buFont typeface="Arial" charset="0"/>
              <a:buNone/>
            </a:pPr>
            <a:r>
              <a:rPr lang="it-IT" sz="1400" smtClean="0"/>
              <a:t>partire  dal 1° dicembre 2017  presso il  Comune di  Brugherio, prendendo un appuntamento </a:t>
            </a:r>
          </a:p>
          <a:p>
            <a:pPr>
              <a:lnSpc>
                <a:spcPct val="50000"/>
              </a:lnSpc>
              <a:buFont typeface="Arial" charset="0"/>
              <a:buNone/>
            </a:pPr>
            <a:r>
              <a:rPr lang="it-IT" sz="1400" smtClean="0"/>
              <a:t>presso i servizi sociali (lun – ven 9.00-12.30 e merc 16.30-18.30).</a:t>
            </a:r>
          </a:p>
          <a:p>
            <a:pPr>
              <a:lnSpc>
                <a:spcPct val="50000"/>
              </a:lnSpc>
              <a:buFont typeface="Arial" charset="0"/>
              <a:buNone/>
            </a:pPr>
            <a:endParaRPr lang="it-IT" sz="1400" smtClean="0"/>
          </a:p>
          <a:p>
            <a:pPr>
              <a:lnSpc>
                <a:spcPct val="50000"/>
              </a:lnSpc>
              <a:buFont typeface="Arial" charset="0"/>
              <a:buNone/>
            </a:pPr>
            <a:r>
              <a:rPr lang="it-IT" sz="1400" smtClean="0"/>
              <a:t>Il Comune raccoglie  la domanda,  verifica i requisiti di cittadinanza e residenza  e  la invia  all'Inps </a:t>
            </a:r>
          </a:p>
          <a:p>
            <a:pPr>
              <a:lnSpc>
                <a:spcPct val="50000"/>
              </a:lnSpc>
              <a:buFont typeface="Arial" charset="0"/>
              <a:buNone/>
            </a:pPr>
            <a:r>
              <a:rPr lang="it-IT" sz="1400" smtClean="0"/>
              <a:t>entro 15 giorni lavorativi dalla ricezione. L'Inps, entro i successivi 5  giorni, verifica  il possesso dei </a:t>
            </a:r>
          </a:p>
          <a:p>
            <a:pPr>
              <a:lnSpc>
                <a:spcPct val="50000"/>
              </a:lnSpc>
              <a:buFont typeface="Arial" charset="0"/>
              <a:buNone/>
            </a:pPr>
            <a:r>
              <a:rPr lang="it-IT" sz="1400" smtClean="0"/>
              <a:t>requisiti e, in  caso di esito positivo, riconosce il beneficio e  invia a  Poste  Italiane la  disposizione</a:t>
            </a:r>
          </a:p>
          <a:p>
            <a:pPr>
              <a:lnSpc>
                <a:spcPct val="50000"/>
              </a:lnSpc>
              <a:buFont typeface="Arial" charset="0"/>
              <a:buNone/>
            </a:pPr>
            <a:r>
              <a:rPr lang="it-IT" sz="1400" smtClean="0"/>
              <a:t>di accredito. Poste Italiane emette la  Carta   REI   e  tramite  lettera  invita il  beneficiario a  recarsi  </a:t>
            </a:r>
          </a:p>
          <a:p>
            <a:pPr>
              <a:lnSpc>
                <a:spcPct val="50000"/>
              </a:lnSpc>
              <a:buFont typeface="Arial" charset="0"/>
              <a:buNone/>
            </a:pPr>
            <a:r>
              <a:rPr lang="it-IT" sz="1400" smtClean="0"/>
              <a:t>presso qualunque ufficio postale abilitato al servizio per il ritiro. Prima di poter utilizzare la Carta,  </a:t>
            </a:r>
          </a:p>
          <a:p>
            <a:pPr>
              <a:lnSpc>
                <a:spcPct val="50000"/>
              </a:lnSpc>
              <a:buFont typeface="Arial" charset="0"/>
              <a:buNone/>
            </a:pPr>
            <a:r>
              <a:rPr lang="it-IT" sz="1400" smtClean="0"/>
              <a:t>il titolare dovrà attendere il PIN, che gli verrà inviato in busta chiusa presso l'indirizzo indicato </a:t>
            </a:r>
          </a:p>
          <a:p>
            <a:pPr>
              <a:lnSpc>
                <a:spcPct val="50000"/>
              </a:lnSpc>
              <a:buFont typeface="Arial" charset="0"/>
              <a:buNone/>
            </a:pPr>
            <a:r>
              <a:rPr lang="it-IT" sz="1400" smtClean="0"/>
              <a:t>nella domanda.</a:t>
            </a:r>
          </a:p>
        </p:txBody>
      </p:sp>
      <p:pic>
        <p:nvPicPr>
          <p:cNvPr id="63491" name="Immagine 5"/>
          <p:cNvPicPr>
            <a:picLocks noChangeAspect="1" noChangeArrowheads="1"/>
          </p:cNvPicPr>
          <p:nvPr/>
        </p:nvPicPr>
        <p:blipFill>
          <a:blip r:embed="rId2"/>
          <a:srcRect/>
          <a:stretch>
            <a:fillRect/>
          </a:stretch>
        </p:blipFill>
        <p:spPr bwMode="auto">
          <a:xfrm>
            <a:off x="369888" y="1349375"/>
            <a:ext cx="1181100" cy="1439863"/>
          </a:xfrm>
          <a:prstGeom prst="rect">
            <a:avLst/>
          </a:prstGeom>
          <a:noFill/>
          <a:ln w="9525">
            <a:solidFill>
              <a:srgbClr val="002060"/>
            </a:solidFill>
            <a:miter lim="800000"/>
            <a:headEnd/>
            <a:tailEnd/>
          </a:ln>
        </p:spPr>
      </p:pic>
      <p:sp>
        <p:nvSpPr>
          <p:cNvPr id="63492" name="Rectangle 5"/>
          <p:cNvSpPr>
            <a:spLocks noChangeArrowheads="1"/>
          </p:cNvSpPr>
          <p:nvPr/>
        </p:nvSpPr>
        <p:spPr bwMode="auto">
          <a:xfrm>
            <a:off x="423863" y="6594475"/>
            <a:ext cx="9615487" cy="473075"/>
          </a:xfrm>
          <a:prstGeom prst="rect">
            <a:avLst/>
          </a:prstGeom>
          <a:noFill/>
          <a:ln w="9525">
            <a:noFill/>
            <a:miter lim="800000"/>
            <a:headEnd/>
            <a:tailEnd/>
          </a:ln>
        </p:spPr>
        <p:txBody>
          <a:bodyPr>
            <a:spAutoFit/>
          </a:bodyPr>
          <a:lstStyle/>
          <a:p>
            <a:r>
              <a:rPr lang="it-IT" sz="1100" b="1" i="1">
                <a:solidFill>
                  <a:srgbClr val="000000"/>
                </a:solidFill>
              </a:rPr>
              <a:t>S</a:t>
            </a:r>
            <a:r>
              <a:rPr lang="it-IT" sz="1100" i="1">
                <a:solidFill>
                  <a:srgbClr val="000000"/>
                </a:solidFill>
              </a:rPr>
              <a:t>egretariato </a:t>
            </a:r>
            <a:r>
              <a:rPr lang="it-IT" sz="1100" b="1" i="1">
                <a:solidFill>
                  <a:srgbClr val="000000"/>
                </a:solidFill>
              </a:rPr>
              <a:t>S</a:t>
            </a:r>
            <a:r>
              <a:rPr lang="it-IT" sz="1100" i="1">
                <a:solidFill>
                  <a:srgbClr val="000000"/>
                </a:solidFill>
              </a:rPr>
              <a:t>ociale </a:t>
            </a:r>
            <a:r>
              <a:rPr lang="it-IT" sz="1100" b="1" i="1">
                <a:solidFill>
                  <a:srgbClr val="000000"/>
                </a:solidFill>
              </a:rPr>
              <a:t>P</a:t>
            </a:r>
            <a:r>
              <a:rPr lang="it-IT" sz="1100" i="1">
                <a:solidFill>
                  <a:srgbClr val="000000"/>
                </a:solidFill>
              </a:rPr>
              <a:t>rofessionale</a:t>
            </a:r>
          </a:p>
          <a:p>
            <a:r>
              <a:rPr lang="it-IT" sz="1400" i="1">
                <a:solidFill>
                  <a:srgbClr val="000000"/>
                </a:solidFill>
              </a:rPr>
              <a:t>										 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534988" y="301625"/>
            <a:ext cx="9620250" cy="768350"/>
          </a:xfrm>
        </p:spPr>
        <p:txBody>
          <a:bodyPr/>
          <a:lstStyle/>
          <a:p>
            <a:r>
              <a:rPr lang="it-IT" sz="1800" b="1" smtClean="0">
                <a:solidFill>
                  <a:srgbClr val="000000"/>
                </a:solidFill>
              </a:rPr>
              <a:t>Misure Welfare:</a:t>
            </a:r>
            <a:r>
              <a:rPr lang="it-IT" sz="1800" b="1" smtClean="0">
                <a:solidFill>
                  <a:srgbClr val="0070C0"/>
                </a:solidFill>
              </a:rPr>
              <a:t>Il Reddito di inclusione REI</a:t>
            </a:r>
            <a:r>
              <a:rPr lang="it-IT" sz="1800" smtClean="0"/>
              <a:t/>
            </a:r>
            <a:br>
              <a:rPr lang="it-IT" sz="1800" smtClean="0"/>
            </a:br>
            <a:r>
              <a:rPr lang="it-IT" sz="1800" b="1" smtClean="0">
                <a:solidFill>
                  <a:srgbClr val="0070C0"/>
                </a:solidFill>
              </a:rPr>
              <a:t>       </a:t>
            </a:r>
            <a:r>
              <a:rPr lang="it-IT" sz="1800" b="1" smtClean="0">
                <a:solidFill>
                  <a:srgbClr val="000000"/>
                </a:solidFill>
              </a:rPr>
              <a:t>Destinatari: </a:t>
            </a:r>
            <a:r>
              <a:rPr lang="it-IT" sz="1800" b="1" smtClean="0">
                <a:solidFill>
                  <a:srgbClr val="FF0000"/>
                </a:solidFill>
              </a:rPr>
              <a:t>Famiglie con disagio</a:t>
            </a:r>
            <a:r>
              <a:rPr lang="it-IT" sz="2400" b="1" smtClean="0">
                <a:solidFill>
                  <a:srgbClr val="FF0000"/>
                </a:solidFill>
              </a:rPr>
              <a:t>                                                             6/7</a:t>
            </a:r>
          </a:p>
        </p:txBody>
      </p:sp>
      <p:sp>
        <p:nvSpPr>
          <p:cNvPr id="64514" name="Rectangle 3"/>
          <p:cNvSpPr>
            <a:spLocks noGrp="1"/>
          </p:cNvSpPr>
          <p:nvPr>
            <p:ph type="body" idx="4294967295"/>
          </p:nvPr>
        </p:nvSpPr>
        <p:spPr bwMode="auto">
          <a:xfrm>
            <a:off x="1752600" y="1322388"/>
            <a:ext cx="8405813" cy="4830762"/>
          </a:xfrm>
          <a:noFill/>
        </p:spPr>
        <p:txBody>
          <a:bodyPr vert="horz" numCol="1" anchorCtr="0" compatLnSpc="1">
            <a:prstTxWarp prst="textNoShape">
              <a:avLst/>
            </a:prstTxWarp>
          </a:bodyPr>
          <a:lstStyle/>
          <a:p>
            <a:pPr marL="533400" indent="-533400">
              <a:buFont typeface="Arial" charset="0"/>
              <a:buNone/>
            </a:pPr>
            <a:r>
              <a:rPr lang="it-IT" sz="1600" b="1" smtClean="0"/>
              <a:t>CARTA REI</a:t>
            </a:r>
            <a:br>
              <a:rPr lang="it-IT" sz="1600" b="1" smtClean="0"/>
            </a:br>
            <a:endParaRPr lang="it-IT" sz="1600" b="1" smtClean="0"/>
          </a:p>
          <a:p>
            <a:pPr marL="533400" indent="-533400">
              <a:lnSpc>
                <a:spcPct val="50000"/>
              </a:lnSpc>
              <a:buFont typeface="Arial" charset="0"/>
              <a:buNone/>
            </a:pPr>
            <a:r>
              <a:rPr lang="it-IT" sz="1400" smtClean="0"/>
              <a:t>Il beneficio economico viene versato mensilmente su una carta di pagamento elettronica (Carta REI). </a:t>
            </a:r>
          </a:p>
          <a:p>
            <a:pPr marL="533400" indent="-533400">
              <a:lnSpc>
                <a:spcPct val="50000"/>
              </a:lnSpc>
              <a:buFont typeface="Arial" charset="0"/>
              <a:buNone/>
            </a:pPr>
            <a:r>
              <a:rPr lang="it-IT" sz="1400" smtClean="0"/>
              <a:t>Completamente gratuita, funziona come una normale carta di pagamento elettronica con la differenza </a:t>
            </a:r>
          </a:p>
          <a:p>
            <a:pPr marL="533400" indent="-533400">
              <a:lnSpc>
                <a:spcPct val="50000"/>
              </a:lnSpc>
              <a:buFont typeface="Arial" charset="0"/>
              <a:buNone/>
            </a:pPr>
            <a:r>
              <a:rPr lang="it-IT" sz="1400" smtClean="0"/>
              <a:t>che, anziché essere caricata dal titolare della carta, è alimentata direttamente dallo Stato. </a:t>
            </a:r>
          </a:p>
          <a:p>
            <a:pPr marL="533400" indent="-533400">
              <a:lnSpc>
                <a:spcPct val="50000"/>
              </a:lnSpc>
              <a:buFont typeface="Arial" charset="0"/>
              <a:buNone/>
            </a:pPr>
            <a:r>
              <a:rPr lang="it-IT" sz="1400" smtClean="0"/>
              <a:t>La carta deve essere usata solo dal titolare e permette di:</a:t>
            </a:r>
          </a:p>
          <a:p>
            <a:pPr marL="533400" indent="-533400">
              <a:lnSpc>
                <a:spcPct val="50000"/>
              </a:lnSpc>
            </a:pPr>
            <a:r>
              <a:rPr lang="it-IT" sz="1400" smtClean="0"/>
              <a:t>prelevare contante entro un limite mensile di 240 euro, al costo del servizio (indicativamente 1 euro</a:t>
            </a:r>
          </a:p>
          <a:p>
            <a:pPr marL="533400" indent="-533400">
              <a:lnSpc>
                <a:spcPct val="50000"/>
              </a:lnSpc>
              <a:buFont typeface="Arial" charset="0"/>
              <a:buNone/>
            </a:pPr>
            <a:r>
              <a:rPr lang="it-IT" sz="1400" smtClean="0"/>
              <a:t>           di commissione per i prelievi negli ATM Postamat; 1,75 euro per i prelievi negli altri circuiti bancari); </a:t>
            </a:r>
          </a:p>
          <a:p>
            <a:pPr marL="533400" indent="-533400">
              <a:lnSpc>
                <a:spcPct val="50000"/>
              </a:lnSpc>
            </a:pPr>
            <a:r>
              <a:rPr lang="it-IT" sz="1400" smtClean="0"/>
              <a:t>fare acquisti tramite POS in tutti i supermercati, negozi alimentari,farmacie e parafarmacie abilitati;</a:t>
            </a:r>
          </a:p>
          <a:p>
            <a:pPr marL="533400" indent="-533400">
              <a:lnSpc>
                <a:spcPct val="50000"/>
              </a:lnSpc>
            </a:pPr>
            <a:r>
              <a:rPr lang="it-IT" sz="1400" smtClean="0"/>
              <a:t>pagare le bollette elettriche e del gas presso gli uffici postali;</a:t>
            </a:r>
          </a:p>
          <a:p>
            <a:pPr marL="533400" indent="-533400">
              <a:lnSpc>
                <a:spcPct val="50000"/>
              </a:lnSpc>
            </a:pPr>
            <a:r>
              <a:rPr lang="it-IT" sz="1400" smtClean="0"/>
              <a:t>avere uno sconto del 5% sugli acquisti nei </a:t>
            </a:r>
            <a:r>
              <a:rPr lang="it-IT" sz="1400" u="sng" smtClean="0">
                <a:hlinkClick r:id="rId2"/>
              </a:rPr>
              <a:t>negozi e nelle farmacie convenzionate</a:t>
            </a:r>
            <a:r>
              <a:rPr lang="it-IT" sz="1400" smtClean="0"/>
              <a:t>, con l'eccezione </a:t>
            </a:r>
          </a:p>
          <a:p>
            <a:pPr marL="533400" indent="-533400">
              <a:lnSpc>
                <a:spcPct val="50000"/>
              </a:lnSpc>
              <a:buFont typeface="Arial" charset="0"/>
              <a:buNone/>
            </a:pPr>
            <a:r>
              <a:rPr lang="it-IT" sz="1400" smtClean="0"/>
              <a:t>	degli acquisti di farmaci e del pagamento di ticket.</a:t>
            </a:r>
          </a:p>
          <a:p>
            <a:pPr marL="533400" indent="-533400">
              <a:lnSpc>
                <a:spcPct val="50000"/>
              </a:lnSpc>
              <a:buFont typeface="Arial" charset="0"/>
              <a:buNone/>
            </a:pPr>
            <a:r>
              <a:rPr lang="it-IT" sz="1400" smtClean="0"/>
              <a:t>La carta può inoltre essere utilizzata negli ATM Postamat per controllare il saldo  e la lista movimenti.</a:t>
            </a:r>
          </a:p>
          <a:p>
            <a:pPr marL="533400" indent="-533400">
              <a:lnSpc>
                <a:spcPct val="50000"/>
              </a:lnSpc>
              <a:buFont typeface="Arial" charset="0"/>
              <a:buNone/>
            </a:pPr>
            <a:endParaRPr lang="it-IT" sz="1400" smtClean="0"/>
          </a:p>
          <a:p>
            <a:pPr marL="533400" indent="-533400">
              <a:lnSpc>
                <a:spcPct val="50000"/>
              </a:lnSpc>
              <a:buFont typeface="Arial" charset="0"/>
              <a:buNone/>
            </a:pPr>
            <a:r>
              <a:rPr lang="it-IT" sz="1400" b="1" smtClean="0"/>
              <a:t>PER COLORO CHE GIA' BENEFICIANO DEL SIA</a:t>
            </a:r>
          </a:p>
          <a:p>
            <a:pPr marL="533400" indent="-533400">
              <a:lnSpc>
                <a:spcPct val="50000"/>
              </a:lnSpc>
              <a:buFont typeface="Arial" charset="0"/>
              <a:buNone/>
            </a:pPr>
            <a:r>
              <a:rPr lang="it-IT" sz="1400" smtClean="0"/>
              <a:t>Coloro ai quali è stato riconosciuto il SIA nell'anno 2017 continueranno a percepire il relativo</a:t>
            </a:r>
          </a:p>
          <a:p>
            <a:pPr marL="533400" indent="-533400">
              <a:lnSpc>
                <a:spcPct val="50000"/>
              </a:lnSpc>
              <a:buFont typeface="Arial" charset="0"/>
              <a:buNone/>
            </a:pPr>
            <a:r>
              <a:rPr lang="it-IT" sz="1400" smtClean="0"/>
              <a:t>beneficio economico, per tutta la durata e secondo le modalità previste. I beneficiari del SIA saranno </a:t>
            </a:r>
          </a:p>
          <a:p>
            <a:pPr marL="533400" indent="-533400">
              <a:lnSpc>
                <a:spcPct val="50000"/>
              </a:lnSpc>
              <a:buFont typeface="Arial" charset="0"/>
              <a:buNone/>
            </a:pPr>
            <a:r>
              <a:rPr lang="it-IT" sz="1400" smtClean="0"/>
              <a:t>inoltre abilitati, a partire dal 1° gennaio 2018, ai prelievi di contante entro il limite previsto per il REI </a:t>
            </a:r>
          </a:p>
          <a:p>
            <a:pPr marL="533400" indent="-533400">
              <a:lnSpc>
                <a:spcPct val="50000"/>
              </a:lnSpc>
              <a:buFont typeface="Arial" charset="0"/>
              <a:buNone/>
            </a:pPr>
            <a:r>
              <a:rPr lang="it-IT" sz="1400" smtClean="0"/>
              <a:t>(240 euro al mese).</a:t>
            </a:r>
          </a:p>
        </p:txBody>
      </p:sp>
      <p:pic>
        <p:nvPicPr>
          <p:cNvPr id="64515" name="Immagine 5"/>
          <p:cNvPicPr>
            <a:picLocks noChangeAspect="1" noChangeArrowheads="1"/>
          </p:cNvPicPr>
          <p:nvPr/>
        </p:nvPicPr>
        <p:blipFill>
          <a:blip r:embed="rId3"/>
          <a:srcRect/>
          <a:stretch>
            <a:fillRect/>
          </a:stretch>
        </p:blipFill>
        <p:spPr bwMode="auto">
          <a:xfrm>
            <a:off x="369888" y="1349375"/>
            <a:ext cx="1181100" cy="1439863"/>
          </a:xfrm>
          <a:prstGeom prst="rect">
            <a:avLst/>
          </a:prstGeom>
          <a:noFill/>
          <a:ln w="9525">
            <a:solidFill>
              <a:srgbClr val="002060"/>
            </a:solidFill>
            <a:miter lim="800000"/>
            <a:headEnd/>
            <a:tailEnd/>
          </a:ln>
        </p:spPr>
      </p:pic>
      <p:sp>
        <p:nvSpPr>
          <p:cNvPr id="64516" name="Rectangle 5"/>
          <p:cNvSpPr>
            <a:spLocks noChangeArrowheads="1"/>
          </p:cNvSpPr>
          <p:nvPr/>
        </p:nvSpPr>
        <p:spPr bwMode="auto">
          <a:xfrm>
            <a:off x="469900" y="6643688"/>
            <a:ext cx="9740900" cy="473075"/>
          </a:xfrm>
          <a:prstGeom prst="rect">
            <a:avLst/>
          </a:prstGeom>
          <a:noFill/>
          <a:ln w="9525">
            <a:noFill/>
            <a:miter lim="800000"/>
            <a:headEnd/>
            <a:tailEnd/>
          </a:ln>
        </p:spPr>
        <p:txBody>
          <a:bodyPr>
            <a:spAutoFit/>
          </a:bodyPr>
          <a:lstStyle/>
          <a:p>
            <a:r>
              <a:rPr lang="it-IT" sz="1100" b="1" i="1">
                <a:solidFill>
                  <a:srgbClr val="000000"/>
                </a:solidFill>
              </a:rPr>
              <a:t>S</a:t>
            </a:r>
            <a:r>
              <a:rPr lang="it-IT" sz="1100" i="1">
                <a:solidFill>
                  <a:srgbClr val="000000"/>
                </a:solidFill>
              </a:rPr>
              <a:t>egretariato </a:t>
            </a:r>
            <a:r>
              <a:rPr lang="it-IT" sz="1100" b="1" i="1">
                <a:solidFill>
                  <a:srgbClr val="000000"/>
                </a:solidFill>
              </a:rPr>
              <a:t>S</a:t>
            </a:r>
            <a:r>
              <a:rPr lang="it-IT" sz="1100" i="1">
                <a:solidFill>
                  <a:srgbClr val="000000"/>
                </a:solidFill>
              </a:rPr>
              <a:t>ociale </a:t>
            </a:r>
            <a:r>
              <a:rPr lang="it-IT" sz="1100" b="1" i="1">
                <a:solidFill>
                  <a:srgbClr val="000000"/>
                </a:solidFill>
              </a:rPr>
              <a:t>P</a:t>
            </a:r>
            <a:r>
              <a:rPr lang="it-IT" sz="1100" i="1">
                <a:solidFill>
                  <a:srgbClr val="000000"/>
                </a:solidFill>
              </a:rPr>
              <a:t>rofessionale</a:t>
            </a:r>
          </a:p>
          <a:p>
            <a:r>
              <a:rPr lang="it-IT" sz="1400" i="1">
                <a:solidFill>
                  <a:srgbClr val="000000"/>
                </a:solidFill>
              </a:rPr>
              <a:t>									                      25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534988" y="301625"/>
            <a:ext cx="9620250" cy="788988"/>
          </a:xfrm>
        </p:spPr>
        <p:txBody>
          <a:bodyPr/>
          <a:lstStyle/>
          <a:p>
            <a:r>
              <a:rPr lang="it-IT" sz="1800" b="1" smtClean="0">
                <a:solidFill>
                  <a:srgbClr val="000000"/>
                </a:solidFill>
              </a:rPr>
              <a:t>Misure Welfare:</a:t>
            </a:r>
            <a:r>
              <a:rPr lang="it-IT" sz="1800" b="1" smtClean="0">
                <a:solidFill>
                  <a:srgbClr val="0070C0"/>
                </a:solidFill>
              </a:rPr>
              <a:t>Il Reddito di inclusione REI</a:t>
            </a:r>
            <a:r>
              <a:rPr lang="it-IT" sz="1800" smtClean="0"/>
              <a:t/>
            </a:r>
            <a:br>
              <a:rPr lang="it-IT" sz="1800" smtClean="0"/>
            </a:br>
            <a:r>
              <a:rPr lang="it-IT" sz="1800" b="1" smtClean="0">
                <a:solidFill>
                  <a:srgbClr val="0070C0"/>
                </a:solidFill>
              </a:rPr>
              <a:t>       </a:t>
            </a:r>
            <a:r>
              <a:rPr lang="it-IT" sz="1800" b="1" smtClean="0">
                <a:solidFill>
                  <a:srgbClr val="000000"/>
                </a:solidFill>
              </a:rPr>
              <a:t>Destinatari: </a:t>
            </a:r>
            <a:r>
              <a:rPr lang="it-IT" sz="1800" b="1" smtClean="0">
                <a:solidFill>
                  <a:srgbClr val="FF0000"/>
                </a:solidFill>
              </a:rPr>
              <a:t>Famiglie con disagio economico                                                  7/7</a:t>
            </a:r>
          </a:p>
        </p:txBody>
      </p:sp>
      <p:sp>
        <p:nvSpPr>
          <p:cNvPr id="65538" name="Rectangle 3"/>
          <p:cNvSpPr>
            <a:spLocks noGrp="1"/>
          </p:cNvSpPr>
          <p:nvPr>
            <p:ph type="body" idx="4294967295"/>
          </p:nvPr>
        </p:nvSpPr>
        <p:spPr bwMode="auto">
          <a:xfrm>
            <a:off x="2071688" y="1641475"/>
            <a:ext cx="8086725" cy="4511675"/>
          </a:xfrm>
          <a:noFill/>
        </p:spPr>
        <p:txBody>
          <a:bodyPr vert="horz" numCol="1" anchorCtr="0" compatLnSpc="1">
            <a:prstTxWarp prst="textNoShape">
              <a:avLst/>
            </a:prstTxWarp>
          </a:bodyPr>
          <a:lstStyle/>
          <a:p>
            <a:pPr>
              <a:lnSpc>
                <a:spcPct val="50000"/>
              </a:lnSpc>
              <a:buFont typeface="Arial" charset="0"/>
              <a:buNone/>
            </a:pPr>
            <a:r>
              <a:rPr lang="it-IT" sz="1400" smtClean="0"/>
              <a:t>Se i beneficiari del SIA soddisfano anche i requisiti per accedere alla nuova misura,</a:t>
            </a:r>
          </a:p>
          <a:p>
            <a:pPr>
              <a:lnSpc>
                <a:spcPct val="50000"/>
              </a:lnSpc>
              <a:buFont typeface="Arial" charset="0"/>
              <a:buNone/>
            </a:pPr>
            <a:r>
              <a:rPr lang="it-IT" sz="1400" b="1" smtClean="0"/>
              <a:t>potranno richiedere la trasformazione del SIA in REI</a:t>
            </a:r>
            <a:r>
              <a:rPr lang="it-IT" sz="1400" smtClean="0"/>
              <a:t>. In ogni caso verrà garantita la fruizione </a:t>
            </a:r>
          </a:p>
          <a:p>
            <a:pPr>
              <a:lnSpc>
                <a:spcPct val="50000"/>
              </a:lnSpc>
              <a:buFont typeface="Arial" charset="0"/>
              <a:buNone/>
            </a:pPr>
            <a:r>
              <a:rPr lang="it-IT" sz="1400" smtClean="0"/>
              <a:t>del beneficio maggiore. Qualora si decida di passare dal SIA al REI, la durata del REI sarà ridotta </a:t>
            </a:r>
          </a:p>
          <a:p>
            <a:pPr>
              <a:lnSpc>
                <a:spcPct val="50000"/>
              </a:lnSpc>
              <a:buFont typeface="Arial" charset="0"/>
              <a:buNone/>
            </a:pPr>
            <a:r>
              <a:rPr lang="it-IT" sz="1400" smtClean="0"/>
              <a:t>del numero di mesi per i quali si è percepito il SIA. Il beneficio, in tal caso, verrà erogato sulla </a:t>
            </a:r>
          </a:p>
          <a:p>
            <a:pPr>
              <a:lnSpc>
                <a:spcPct val="50000"/>
              </a:lnSpc>
              <a:buFont typeface="Arial" charset="0"/>
              <a:buNone/>
            </a:pPr>
            <a:r>
              <a:rPr lang="it-IT" sz="1400" smtClean="0"/>
              <a:t>stessa Carta di pagamento. </a:t>
            </a:r>
          </a:p>
          <a:p>
            <a:pPr>
              <a:lnSpc>
                <a:spcPct val="40000"/>
              </a:lnSpc>
              <a:buFont typeface="Arial" charset="0"/>
              <a:buNone/>
            </a:pPr>
            <a:r>
              <a:rPr lang="it-IT" sz="1400" smtClean="0"/>
              <a:t>Coloro che già beneficiano del SIA e non intendono passare al REI, alla scadenza del SIA possono </a:t>
            </a:r>
          </a:p>
          <a:p>
            <a:pPr>
              <a:lnSpc>
                <a:spcPct val="40000"/>
              </a:lnSpc>
              <a:buFont typeface="Arial" charset="0"/>
              <a:buNone/>
            </a:pPr>
            <a:r>
              <a:rPr lang="it-IT" sz="1400" smtClean="0"/>
              <a:t>comunque richiedere l'accesso al REI, se in possesso dei requisiti. In questo caso il REI avrà una </a:t>
            </a:r>
          </a:p>
          <a:p>
            <a:pPr>
              <a:lnSpc>
                <a:spcPct val="40000"/>
              </a:lnSpc>
              <a:buFont typeface="Arial" charset="0"/>
              <a:buNone/>
            </a:pPr>
            <a:r>
              <a:rPr lang="it-IT" sz="1400" smtClean="0"/>
              <a:t>durata massima di 6 mesi, al fine di assicurare una copertura complessiva del beneficio (SIA+REI) </a:t>
            </a:r>
          </a:p>
          <a:p>
            <a:pPr>
              <a:lnSpc>
                <a:spcPct val="40000"/>
              </a:lnSpc>
              <a:buFont typeface="Arial" charset="0"/>
              <a:buNone/>
            </a:pPr>
            <a:r>
              <a:rPr lang="it-IT" sz="1400" smtClean="0"/>
              <a:t>pari a 18 mesi.</a:t>
            </a:r>
          </a:p>
          <a:p>
            <a:pPr>
              <a:lnSpc>
                <a:spcPct val="40000"/>
              </a:lnSpc>
              <a:buFont typeface="Arial" charset="0"/>
              <a:buNone/>
            </a:pPr>
            <a:r>
              <a:rPr lang="it-IT" sz="1400" smtClean="0"/>
              <a:t>Coloro che hanno finito di usufruire del SIA con il bimestre settembre/ottobre 2017 e che risultano avere</a:t>
            </a:r>
          </a:p>
          <a:p>
            <a:pPr>
              <a:lnSpc>
                <a:spcPct val="40000"/>
              </a:lnSpc>
              <a:buFont typeface="Arial" charset="0"/>
              <a:buNone/>
            </a:pPr>
            <a:r>
              <a:rPr lang="it-IT" sz="1400" smtClean="0"/>
              <a:t>i requisiti per accedere al REI riceveranno il beneficio anche nel bimestre novembre/dicembre, al fine di </a:t>
            </a:r>
          </a:p>
          <a:p>
            <a:pPr>
              <a:lnSpc>
                <a:spcPct val="40000"/>
              </a:lnSpc>
              <a:buFont typeface="Arial" charset="0"/>
              <a:buNone/>
            </a:pPr>
            <a:r>
              <a:rPr lang="it-IT" sz="1400" smtClean="0"/>
              <a:t>non interrompere il beneficio.</a:t>
            </a:r>
          </a:p>
          <a:p>
            <a:pPr>
              <a:lnSpc>
                <a:spcPct val="40000"/>
              </a:lnSpc>
              <a:buFont typeface="Arial" charset="0"/>
              <a:buNone/>
            </a:pPr>
            <a:endParaRPr lang="it-IT" sz="1400" smtClean="0"/>
          </a:p>
          <a:p>
            <a:pPr>
              <a:lnSpc>
                <a:spcPct val="40000"/>
              </a:lnSpc>
              <a:buFont typeface="Arial" charset="0"/>
              <a:buNone/>
            </a:pPr>
            <a:endParaRPr lang="it-IT" sz="1500" b="1" smtClean="0"/>
          </a:p>
          <a:p>
            <a:pPr>
              <a:lnSpc>
                <a:spcPct val="40000"/>
              </a:lnSpc>
              <a:buFont typeface="Arial" charset="0"/>
              <a:buNone/>
            </a:pPr>
            <a:r>
              <a:rPr lang="it-IT" sz="1500" b="1" smtClean="0"/>
              <a:t>A decorrere dal 1°novembre 2017 la richiesta per il SIA non può più essere presentata</a:t>
            </a:r>
            <a:r>
              <a:rPr lang="it-IT" sz="1500" smtClean="0"/>
              <a:t> </a:t>
            </a:r>
          </a:p>
        </p:txBody>
      </p:sp>
      <p:pic>
        <p:nvPicPr>
          <p:cNvPr id="65539" name="Immagine 5"/>
          <p:cNvPicPr>
            <a:picLocks noChangeAspect="1" noChangeArrowheads="1"/>
          </p:cNvPicPr>
          <p:nvPr/>
        </p:nvPicPr>
        <p:blipFill>
          <a:blip r:embed="rId2"/>
          <a:srcRect/>
          <a:stretch>
            <a:fillRect/>
          </a:stretch>
        </p:blipFill>
        <p:spPr bwMode="auto">
          <a:xfrm>
            <a:off x="369888" y="1349375"/>
            <a:ext cx="1181100" cy="1439863"/>
          </a:xfrm>
          <a:prstGeom prst="rect">
            <a:avLst/>
          </a:prstGeom>
          <a:noFill/>
          <a:ln w="9525">
            <a:solidFill>
              <a:srgbClr val="002060"/>
            </a:solidFill>
            <a:miter lim="800000"/>
            <a:headEnd/>
            <a:tailEnd/>
          </a:ln>
        </p:spPr>
      </p:pic>
      <p:sp>
        <p:nvSpPr>
          <p:cNvPr id="65540" name="Rectangle 5"/>
          <p:cNvSpPr>
            <a:spLocks noChangeArrowheads="1"/>
          </p:cNvSpPr>
          <p:nvPr/>
        </p:nvSpPr>
        <p:spPr bwMode="auto">
          <a:xfrm>
            <a:off x="369888" y="6862763"/>
            <a:ext cx="9640887" cy="473075"/>
          </a:xfrm>
          <a:prstGeom prst="rect">
            <a:avLst/>
          </a:prstGeom>
          <a:noFill/>
          <a:ln w="9525">
            <a:noFill/>
            <a:miter lim="800000"/>
            <a:headEnd/>
            <a:tailEnd/>
          </a:ln>
        </p:spPr>
        <p:txBody>
          <a:bodyPr>
            <a:spAutoFit/>
          </a:bodyPr>
          <a:lstStyle/>
          <a:p>
            <a:r>
              <a:rPr lang="it-IT" sz="1100" b="1" i="1">
                <a:solidFill>
                  <a:srgbClr val="000000"/>
                </a:solidFill>
              </a:rPr>
              <a:t>S</a:t>
            </a:r>
            <a:r>
              <a:rPr lang="it-IT" sz="1100" i="1">
                <a:solidFill>
                  <a:srgbClr val="000000"/>
                </a:solidFill>
              </a:rPr>
              <a:t>egretariato </a:t>
            </a:r>
            <a:r>
              <a:rPr lang="it-IT" sz="1100" b="1" i="1">
                <a:solidFill>
                  <a:srgbClr val="000000"/>
                </a:solidFill>
              </a:rPr>
              <a:t>S</a:t>
            </a:r>
            <a:r>
              <a:rPr lang="it-IT" sz="1100" i="1">
                <a:solidFill>
                  <a:srgbClr val="000000"/>
                </a:solidFill>
              </a:rPr>
              <a:t>ociale </a:t>
            </a:r>
            <a:r>
              <a:rPr lang="it-IT" sz="1100" b="1" i="1">
                <a:solidFill>
                  <a:srgbClr val="000000"/>
                </a:solidFill>
              </a:rPr>
              <a:t>P</a:t>
            </a:r>
            <a:r>
              <a:rPr lang="it-IT" sz="1100" i="1">
                <a:solidFill>
                  <a:srgbClr val="000000"/>
                </a:solidFill>
              </a:rPr>
              <a:t>rofessionale</a:t>
            </a:r>
          </a:p>
          <a:p>
            <a:r>
              <a:rPr lang="it-IT" sz="1400" i="1">
                <a:solidFill>
                  <a:srgbClr val="000000"/>
                </a:solidFill>
              </a:rPr>
              <a:t>										  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ustomShape 1"/>
          <p:cNvSpPr>
            <a:spLocks noChangeArrowheads="1"/>
          </p:cNvSpPr>
          <p:nvPr/>
        </p:nvSpPr>
        <p:spPr bwMode="auto">
          <a:xfrm>
            <a:off x="360363" y="360363"/>
            <a:ext cx="9971087" cy="1150937"/>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Casa - Bonus Energia</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Famiglie con disagio economico/ famiglie numerose/ con </a:t>
            </a:r>
            <a:endParaRPr lang="it-IT"/>
          </a:p>
          <a:p>
            <a:pPr>
              <a:lnSpc>
                <a:spcPct val="90000"/>
              </a:lnSpc>
            </a:pPr>
            <a:r>
              <a:rPr lang="it-IT" sz="2000" b="1">
                <a:solidFill>
                  <a:srgbClr val="FF0000"/>
                </a:solidFill>
              </a:rPr>
              <a:t>                             componenti con disagio fisico                                                  </a:t>
            </a:r>
            <a:endParaRPr lang="it-IT"/>
          </a:p>
          <a:p>
            <a:pPr>
              <a:lnSpc>
                <a:spcPct val="90000"/>
              </a:lnSpc>
            </a:pPr>
            <a:endParaRPr lang="it-IT"/>
          </a:p>
        </p:txBody>
      </p:sp>
      <p:pic>
        <p:nvPicPr>
          <p:cNvPr id="66562" name="Segnaposto contenuto 7"/>
          <p:cNvPicPr>
            <a:picLocks noChangeAspect="1" noChangeArrowheads="1"/>
          </p:cNvPicPr>
          <p:nvPr/>
        </p:nvPicPr>
        <p:blipFill>
          <a:blip r:embed="rId2"/>
          <a:srcRect/>
          <a:stretch>
            <a:fillRect/>
          </a:stretch>
        </p:blipFill>
        <p:spPr bwMode="auto">
          <a:xfrm>
            <a:off x="360363" y="1368425"/>
            <a:ext cx="1436687" cy="2698750"/>
          </a:xfrm>
          <a:prstGeom prst="rect">
            <a:avLst/>
          </a:prstGeom>
          <a:noFill/>
          <a:ln w="9525">
            <a:noFill/>
            <a:miter lim="800000"/>
            <a:headEnd/>
            <a:tailEnd/>
          </a:ln>
        </p:spPr>
      </p:pic>
      <p:sp>
        <p:nvSpPr>
          <p:cNvPr id="66563" name="CustomShape 2"/>
          <p:cNvSpPr>
            <a:spLocks noChangeArrowheads="1"/>
          </p:cNvSpPr>
          <p:nvPr/>
        </p:nvSpPr>
        <p:spPr bwMode="auto">
          <a:xfrm>
            <a:off x="2066925" y="1439863"/>
            <a:ext cx="8099425" cy="5254625"/>
          </a:xfrm>
          <a:prstGeom prst="rect">
            <a:avLst/>
          </a:prstGeom>
          <a:noFill/>
          <a:ln w="9525">
            <a:noFill/>
            <a:miter lim="800000"/>
            <a:headEnd/>
            <a:tailEnd/>
          </a:ln>
        </p:spPr>
        <p:txBody>
          <a:bodyPr lIns="90000" tIns="45000" rIns="90000" bIns="45000" anchor="ctr"/>
          <a:lstStyle/>
          <a:p>
            <a:pPr algn="ctr"/>
            <a:endParaRPr lang="it-IT"/>
          </a:p>
          <a:p>
            <a:pPr algn="just"/>
            <a:r>
              <a:rPr lang="it-IT" sz="1400">
                <a:solidFill>
                  <a:srgbClr val="000000"/>
                </a:solidFill>
              </a:rPr>
              <a:t>E' uno sconto sulla bolletta, introdotto dal Governo e reso operativo dall'Autorità per l'energia elettrica, il gas ed il sistema idrico con la collaborazione dei Comuni, per assicurare un risparmio sulla spesa per l'energia alle famiglie in condizione di disagio economico e/o fisico e alle famiglie numerose.</a:t>
            </a:r>
            <a:endParaRPr lang="it-IT"/>
          </a:p>
          <a:p>
            <a:pPr algn="just"/>
            <a:r>
              <a:rPr lang="it-IT" sz="1400">
                <a:solidFill>
                  <a:srgbClr val="000000"/>
                </a:solidFill>
              </a:rPr>
              <a:t>Possono ottenere il bonus tutti i clienti domestici intestatari di un contratto di fornitura elettrica, per la sola abitazione di residenza, nelle seguenti condizioni:</a:t>
            </a:r>
            <a:endParaRPr lang="it-IT"/>
          </a:p>
          <a:p>
            <a:pPr algn="just">
              <a:buFont typeface="Arial" charset="0"/>
              <a:buChar char="•"/>
            </a:pPr>
            <a:r>
              <a:rPr lang="it-IT" sz="1400">
                <a:solidFill>
                  <a:srgbClr val="000000"/>
                </a:solidFill>
              </a:rPr>
              <a:t>Famiglie con ISEE non superiore a 8.107,5 euro o per famiglie numerose (con più di 3 figli a carico) con ISEE non superiore a 20.000 euro.</a:t>
            </a:r>
            <a:endParaRPr lang="it-IT"/>
          </a:p>
          <a:p>
            <a:pPr algn="just">
              <a:buFont typeface="Arial" charset="0"/>
              <a:buChar char="•"/>
            </a:pPr>
            <a:r>
              <a:rPr lang="it-IT" sz="1400">
                <a:solidFill>
                  <a:srgbClr val="000000"/>
                </a:solidFill>
              </a:rPr>
              <a:t>Gravi condizioni di salute (disagio fisico) per i casi in cui una grave malattia costringa all'utilizzo di apparecchiature mediche alimentate con l'energia elettrica (elettromedicali) indispensabili per il mantenimento in vita.</a:t>
            </a:r>
            <a:endParaRPr lang="it-IT"/>
          </a:p>
          <a:p>
            <a:pPr algn="just"/>
            <a:r>
              <a:rPr lang="it-IT" sz="1400">
                <a:solidFill>
                  <a:srgbClr val="000000"/>
                </a:solidFill>
              </a:rPr>
              <a:t>Le domande per richiedere il Bonus Sociale Energia per l’anno devono essere presentate presso un CAF.  In caso di rinnovo la richiesta va presentata un mese prima della scadenza dell'agevolazione.</a:t>
            </a:r>
            <a:endParaRPr lang="it-IT"/>
          </a:p>
          <a:p>
            <a:pPr algn="just"/>
            <a:endParaRPr lang="it-IT"/>
          </a:p>
          <a:p>
            <a:pPr algn="just"/>
            <a:r>
              <a:rPr lang="it-IT" sz="1400" b="1">
                <a:solidFill>
                  <a:srgbClr val="000000"/>
                </a:solidFill>
              </a:rPr>
              <a:t>A chi rivolgersi:</a:t>
            </a:r>
            <a:r>
              <a:rPr lang="it-IT" sz="1400">
                <a:solidFill>
                  <a:srgbClr val="000000"/>
                </a:solidFill>
              </a:rPr>
              <a:t> CAF</a:t>
            </a:r>
            <a:endParaRPr lang="it-IT"/>
          </a:p>
          <a:p>
            <a:pPr algn="just"/>
            <a:endParaRPr lang="it-IT"/>
          </a:p>
          <a:p>
            <a:pPr algn="just"/>
            <a:r>
              <a:rPr lang="it-IT" sz="1400" b="1">
                <a:solidFill>
                  <a:srgbClr val="000000"/>
                </a:solidFill>
              </a:rPr>
              <a:t>Scadenza:</a:t>
            </a:r>
            <a:r>
              <a:rPr lang="it-IT" sz="1400">
                <a:solidFill>
                  <a:srgbClr val="000000"/>
                </a:solidFill>
              </a:rPr>
              <a:t>///</a:t>
            </a:r>
            <a:endParaRPr lang="it-IT"/>
          </a:p>
          <a:p>
            <a:pPr algn="just"/>
            <a:endParaRPr lang="it-IT"/>
          </a:p>
          <a:p>
            <a:pPr algn="just"/>
            <a:r>
              <a:rPr lang="it-IT" sz="1400" b="1">
                <a:solidFill>
                  <a:srgbClr val="000000"/>
                </a:solidFill>
              </a:rPr>
              <a:t>Ente erogatore:</a:t>
            </a:r>
            <a:r>
              <a:rPr lang="it-IT" sz="1400">
                <a:solidFill>
                  <a:srgbClr val="000000"/>
                </a:solidFill>
              </a:rPr>
              <a:t> L'Autorità per l'energia elettrica il gas e il sistema idrico</a:t>
            </a:r>
            <a:endParaRPr lang="it-IT"/>
          </a:p>
          <a:p>
            <a:pPr algn="just"/>
            <a:endParaRPr lang="it-IT"/>
          </a:p>
          <a:p>
            <a:pPr algn="just"/>
            <a:r>
              <a:rPr lang="it-IT" sz="1400" b="1">
                <a:solidFill>
                  <a:srgbClr val="000000"/>
                </a:solidFill>
              </a:rPr>
              <a:t>Per approfondimenti:</a:t>
            </a:r>
            <a:r>
              <a:rPr lang="it-IT" sz="1400">
                <a:solidFill>
                  <a:srgbClr val="000000"/>
                </a:solidFill>
              </a:rPr>
              <a:t> </a:t>
            </a:r>
            <a:r>
              <a:rPr lang="it-IT" sz="1400" u="sng">
                <a:solidFill>
                  <a:srgbClr val="0000FF"/>
                </a:solidFill>
                <a:hlinkClick r:id="rId3"/>
              </a:rPr>
              <a:t>http://www.autorita.energia.it/it/bonus_sociale.htm</a:t>
            </a:r>
            <a:endParaRPr lang="it-IT"/>
          </a:p>
          <a:p>
            <a:pPr algn="just"/>
            <a:r>
              <a:rPr lang="it-IT" sz="1400">
                <a:solidFill>
                  <a:srgbClr val="000000"/>
                </a:solidFill>
              </a:rPr>
              <a:t>                                      </a:t>
            </a:r>
            <a:r>
              <a:rPr lang="it-IT" sz="1400" u="sng">
                <a:solidFill>
                  <a:srgbClr val="0000FF"/>
                </a:solidFill>
                <a:hlinkClick r:id="rId4"/>
              </a:rPr>
              <a:t>http://www.autorita.energia.it/it/consumatori/ele/bonusele_df.htm#diritto</a:t>
            </a:r>
            <a:r>
              <a:rPr lang="it-IT" sz="1400">
                <a:solidFill>
                  <a:srgbClr val="000000"/>
                </a:solidFill>
              </a:rPr>
              <a:t> </a:t>
            </a:r>
            <a:endParaRPr lang="it-IT"/>
          </a:p>
          <a:p>
            <a:pPr algn="just"/>
            <a:endParaRPr lang="it-IT"/>
          </a:p>
        </p:txBody>
      </p:sp>
      <p:sp>
        <p:nvSpPr>
          <p:cNvPr id="66564" name="CustomShape 3"/>
          <p:cNvSpPr>
            <a:spLocks noChangeArrowheads="1"/>
          </p:cNvSpPr>
          <p:nvPr/>
        </p:nvSpPr>
        <p:spPr bwMode="auto">
          <a:xfrm>
            <a:off x="360363" y="6767513"/>
            <a:ext cx="9971087" cy="431800"/>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27</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ustomShape 1"/>
          <p:cNvSpPr>
            <a:spLocks noChangeArrowheads="1"/>
          </p:cNvSpPr>
          <p:nvPr/>
        </p:nvSpPr>
        <p:spPr bwMode="auto">
          <a:xfrm>
            <a:off x="360363" y="385763"/>
            <a:ext cx="9969500" cy="76517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0070C0"/>
                </a:solidFill>
              </a:rPr>
              <a:t>Carta acquisti – Social Card</a:t>
            </a:r>
            <a:endParaRPr lang="it-IT"/>
          </a:p>
          <a:p>
            <a:pPr>
              <a:lnSpc>
                <a:spcPct val="90000"/>
              </a:lnSpc>
            </a:pPr>
            <a:r>
              <a:rPr lang="it-IT" sz="2000" b="1">
                <a:solidFill>
                  <a:srgbClr val="000000"/>
                </a:solidFill>
              </a:rPr>
              <a:t>       Destinatari: </a:t>
            </a:r>
            <a:r>
              <a:rPr lang="it-IT" sz="2000" b="1">
                <a:solidFill>
                  <a:srgbClr val="FF0000"/>
                </a:solidFill>
              </a:rPr>
              <a:t>Minori di tre anni o &gt; di 65 anni                                                     1/2</a:t>
            </a:r>
            <a:endParaRPr lang="it-IT"/>
          </a:p>
        </p:txBody>
      </p:sp>
      <p:sp>
        <p:nvSpPr>
          <p:cNvPr id="30722" name="CustomShape 2"/>
          <p:cNvSpPr>
            <a:spLocks noChangeArrowheads="1"/>
          </p:cNvSpPr>
          <p:nvPr/>
        </p:nvSpPr>
        <p:spPr bwMode="auto">
          <a:xfrm>
            <a:off x="2066925" y="1439863"/>
            <a:ext cx="8280400" cy="4535487"/>
          </a:xfrm>
          <a:prstGeom prst="rect">
            <a:avLst/>
          </a:prstGeom>
          <a:noFill/>
          <a:ln w="9525">
            <a:noFill/>
            <a:miter lim="800000"/>
            <a:headEnd/>
            <a:tailEnd/>
          </a:ln>
        </p:spPr>
        <p:txBody>
          <a:bodyPr lIns="90000" tIns="45000" rIns="90000" bIns="45000" anchor="ctr"/>
          <a:lstStyle/>
          <a:p>
            <a:pPr algn="just"/>
            <a:r>
              <a:rPr lang="it-IT" sz="1400">
                <a:solidFill>
                  <a:srgbClr val="000000"/>
                </a:solidFill>
              </a:rPr>
              <a:t>La Carta Acquisti è una misura di sostegno per la spesa alimentare e per le bollette della luce e del gas.</a:t>
            </a:r>
            <a:endParaRPr lang="it-IT"/>
          </a:p>
          <a:p>
            <a:pPr algn="just"/>
            <a:r>
              <a:rPr lang="it-IT" sz="1400">
                <a:solidFill>
                  <a:srgbClr val="000000"/>
                </a:solidFill>
              </a:rPr>
              <a:t>E’ una carta di pagamento elettronica e, una volta ottenuta, sarà periodicamente ricaricata dallo Stato senza ulteriori formalità o richieste.</a:t>
            </a:r>
            <a:endParaRPr lang="it-IT"/>
          </a:p>
          <a:p>
            <a:pPr algn="just"/>
            <a:endParaRPr lang="it-IT"/>
          </a:p>
          <a:p>
            <a:pPr algn="just"/>
            <a:r>
              <a:rPr lang="it-IT" sz="1400" b="1">
                <a:solidFill>
                  <a:srgbClr val="000000"/>
                </a:solidFill>
              </a:rPr>
              <a:t>Requisiti:</a:t>
            </a:r>
            <a:endParaRPr lang="it-IT"/>
          </a:p>
          <a:p>
            <a:pPr algn="just">
              <a:buFont typeface="Arial" charset="0"/>
              <a:buChar char="•"/>
            </a:pPr>
            <a:r>
              <a:rPr lang="it-IT" sz="1400">
                <a:solidFill>
                  <a:srgbClr val="000000"/>
                </a:solidFill>
              </a:rPr>
              <a:t>età inferiore ai tre anni </a:t>
            </a:r>
            <a:endParaRPr lang="it-IT"/>
          </a:p>
          <a:p>
            <a:pPr algn="just">
              <a:buFont typeface="Arial" charset="0"/>
              <a:buChar char="•"/>
            </a:pPr>
            <a:r>
              <a:rPr lang="it-IT" sz="1400">
                <a:solidFill>
                  <a:srgbClr val="000000"/>
                </a:solidFill>
              </a:rPr>
              <a:t>età non inferiore a 65 anni</a:t>
            </a:r>
            <a:endParaRPr lang="it-IT"/>
          </a:p>
          <a:p>
            <a:pPr algn="just">
              <a:buFont typeface="Arial" charset="0"/>
              <a:buChar char="•"/>
            </a:pPr>
            <a:r>
              <a:rPr lang="it-IT" sz="1400">
                <a:solidFill>
                  <a:srgbClr val="000000"/>
                </a:solidFill>
              </a:rPr>
              <a:t>possesso della cittadinanza italiana; ovvero della cittadinanza di uno Stato appartenente all’Unione Europea; ovvero familiare di cittadino italiano, non avente la cittadinanza di uno Stato membro dell’Unione Europea, titolare del diritto di soggiorno o del diritto di soggiorno permanente; ovvero familiare di cittadino comunitario, non avente la cittadinanza di uno Stato membro dell’Unione Europea, titolare del diritto di soggiorno o del diritto di soggiorno permanente; ovvero cittadino straniero in possesso del permesso di soggiorno CE per soggiornanti di lungo periodo; ovvero rifugiato politico o titolare di posizione sussidiaria</a:t>
            </a:r>
            <a:endParaRPr lang="it-IT"/>
          </a:p>
          <a:p>
            <a:pPr algn="just">
              <a:buFont typeface="Arial" charset="0"/>
              <a:buChar char="•"/>
            </a:pPr>
            <a:r>
              <a:rPr lang="it-IT" sz="1400">
                <a:solidFill>
                  <a:srgbClr val="000000"/>
                </a:solidFill>
              </a:rPr>
              <a:t>essere cittadino iscritto regolarmente nell’ Anagrafe comunale</a:t>
            </a:r>
            <a:endParaRPr lang="it-IT"/>
          </a:p>
          <a:p>
            <a:pPr algn="just">
              <a:buFont typeface="Arial" charset="0"/>
              <a:buChar char="•"/>
            </a:pPr>
            <a:r>
              <a:rPr lang="it-IT" sz="1400">
                <a:solidFill>
                  <a:srgbClr val="000000"/>
                </a:solidFill>
              </a:rPr>
              <a:t>avere trattamenti pensionistici o assistenziali che, cumulati ai relativi redditi propri, sono di importo inferiore a € 6.863.29 all'anno o di importo inferiore a € 9.151,05  all'anno, se di età pari o superiore a 70 anni</a:t>
            </a:r>
            <a:endParaRPr lang="it-IT"/>
          </a:p>
          <a:p>
            <a:pPr algn="just">
              <a:buFont typeface="Arial" charset="0"/>
              <a:buChar char="•"/>
            </a:pPr>
            <a:r>
              <a:rPr lang="it-IT" sz="1400">
                <a:solidFill>
                  <a:srgbClr val="000000"/>
                </a:solidFill>
              </a:rPr>
              <a:t>ISEE (Indicatore della situazione economica equivalente), in corso di validità, inferiore a € 6.863.29</a:t>
            </a:r>
            <a:endParaRPr lang="it-IT"/>
          </a:p>
          <a:p>
            <a:pPr algn="just"/>
            <a:endParaRPr lang="it-IT"/>
          </a:p>
        </p:txBody>
      </p:sp>
      <p:pic>
        <p:nvPicPr>
          <p:cNvPr id="30723" name="Picture 2"/>
          <p:cNvPicPr>
            <a:picLocks noChangeAspect="1" noChangeArrowheads="1"/>
          </p:cNvPicPr>
          <p:nvPr/>
        </p:nvPicPr>
        <p:blipFill>
          <a:blip r:embed="rId2"/>
          <a:srcRect/>
          <a:stretch>
            <a:fillRect/>
          </a:stretch>
        </p:blipFill>
        <p:spPr bwMode="auto">
          <a:xfrm>
            <a:off x="360363" y="1368425"/>
            <a:ext cx="1366837" cy="1268413"/>
          </a:xfrm>
          <a:prstGeom prst="rect">
            <a:avLst/>
          </a:prstGeom>
          <a:noFill/>
          <a:ln w="9525">
            <a:noFill/>
            <a:miter lim="800000"/>
            <a:headEnd/>
            <a:tailEnd/>
          </a:ln>
        </p:spPr>
      </p:pic>
      <p:sp>
        <p:nvSpPr>
          <p:cNvPr id="30724" name="CustomShape 3"/>
          <p:cNvSpPr>
            <a:spLocks noChangeArrowheads="1"/>
          </p:cNvSpPr>
          <p:nvPr/>
        </p:nvSpPr>
        <p:spPr bwMode="auto">
          <a:xfrm>
            <a:off x="360363" y="6696075"/>
            <a:ext cx="10115550" cy="503238"/>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1</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ustomShape 1"/>
          <p:cNvSpPr>
            <a:spLocks noChangeArrowheads="1"/>
          </p:cNvSpPr>
          <p:nvPr/>
        </p:nvSpPr>
        <p:spPr bwMode="auto">
          <a:xfrm>
            <a:off x="360363" y="360363"/>
            <a:ext cx="9971087" cy="8620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Casa - Bonus GAS</a:t>
            </a:r>
            <a:endParaRPr lang="it-IT"/>
          </a:p>
          <a:p>
            <a:r>
              <a:rPr lang="it-IT" sz="2000" b="1">
                <a:solidFill>
                  <a:srgbClr val="0070C0"/>
                </a:solidFill>
              </a:rPr>
              <a:t>        </a:t>
            </a:r>
            <a:r>
              <a:rPr lang="it-IT" sz="2000" b="1">
                <a:solidFill>
                  <a:srgbClr val="000000"/>
                </a:solidFill>
              </a:rPr>
              <a:t>Destinatari: </a:t>
            </a:r>
            <a:r>
              <a:rPr lang="it-IT" sz="2000" b="1">
                <a:solidFill>
                  <a:srgbClr val="FF0000"/>
                </a:solidFill>
              </a:rPr>
              <a:t>Famiglie con disagio economico/ famiglie numerose</a:t>
            </a:r>
            <a:endParaRPr lang="it-IT"/>
          </a:p>
          <a:p>
            <a:pPr>
              <a:lnSpc>
                <a:spcPct val="90000"/>
              </a:lnSpc>
            </a:pPr>
            <a:endParaRPr lang="it-IT"/>
          </a:p>
        </p:txBody>
      </p:sp>
      <p:sp>
        <p:nvSpPr>
          <p:cNvPr id="67586" name="CustomShape 2"/>
          <p:cNvSpPr>
            <a:spLocks noChangeArrowheads="1"/>
          </p:cNvSpPr>
          <p:nvPr/>
        </p:nvSpPr>
        <p:spPr bwMode="auto">
          <a:xfrm>
            <a:off x="2087563" y="1690688"/>
            <a:ext cx="8243887" cy="4030662"/>
          </a:xfrm>
          <a:prstGeom prst="rect">
            <a:avLst/>
          </a:prstGeom>
          <a:noFill/>
          <a:ln w="9525">
            <a:noFill/>
            <a:miter lim="800000"/>
            <a:headEnd/>
            <a:tailEnd/>
          </a:ln>
        </p:spPr>
        <p:txBody>
          <a:bodyPr lIns="90000" tIns="45000" rIns="90000" bIns="45000" anchor="ctr"/>
          <a:lstStyle/>
          <a:p>
            <a:pPr algn="just"/>
            <a:r>
              <a:rPr lang="it-IT" sz="1400">
                <a:solidFill>
                  <a:srgbClr val="000000"/>
                </a:solidFill>
              </a:rPr>
              <a:t>E' uno sconto sulla bolletta, introdotto dal Governo e reso operativo dall'Autorità per l'energia elettrica il gas e il sistema idrico con la collaborazione dei Comuni, per assicurare un risparmio sulla spesa per l'energia alle famiglie in condizione di disagio economico e alle famiglie numerose. </a:t>
            </a:r>
            <a:endParaRPr lang="it-IT"/>
          </a:p>
          <a:p>
            <a:pPr algn="just"/>
            <a:endParaRPr lang="it-IT"/>
          </a:p>
          <a:p>
            <a:pPr algn="just"/>
            <a:r>
              <a:rPr lang="it-IT" sz="1400">
                <a:solidFill>
                  <a:srgbClr val="000000"/>
                </a:solidFill>
              </a:rPr>
              <a:t>Possono ottenere il bonus tutti i clienti domestici intestatari di un contratto di fornitura di gas naturale, per la sola abitazione di residenza, appartenenti:</a:t>
            </a:r>
            <a:endParaRPr lang="it-IT"/>
          </a:p>
          <a:p>
            <a:pPr lvl="1" algn="just">
              <a:buFont typeface="Arial" charset="0"/>
              <a:buChar char="•"/>
            </a:pPr>
            <a:r>
              <a:rPr lang="it-IT" sz="1400">
                <a:solidFill>
                  <a:srgbClr val="000000"/>
                </a:solidFill>
              </a:rPr>
              <a:t>ad un nucleo familiare con indicatore ISEE non superiore a 8.107,5 euro </a:t>
            </a:r>
            <a:endParaRPr lang="it-IT"/>
          </a:p>
          <a:p>
            <a:pPr lvl="1" algn="just">
              <a:buFont typeface="Arial" charset="0"/>
              <a:buChar char="•"/>
            </a:pPr>
            <a:r>
              <a:rPr lang="it-IT" sz="1400">
                <a:solidFill>
                  <a:srgbClr val="000000"/>
                </a:solidFill>
              </a:rPr>
              <a:t>ad un nucleo famigliare con più di 3 figli a carico e indicatore ISEE non superiore a 20.000 euro</a:t>
            </a:r>
            <a:endParaRPr lang="it-IT"/>
          </a:p>
          <a:p>
            <a:pPr lvl="1" algn="just">
              <a:buFont typeface="Arial" charset="0"/>
              <a:buChar char="•"/>
            </a:pPr>
            <a:r>
              <a:rPr lang="it-IT" sz="1400">
                <a:solidFill>
                  <a:srgbClr val="000000"/>
                </a:solidFill>
              </a:rPr>
              <a:t>con misuratore gas di classe non superiore a G6</a:t>
            </a:r>
            <a:endParaRPr lang="it-IT"/>
          </a:p>
          <a:p>
            <a:pPr algn="just"/>
            <a:endParaRPr lang="it-IT"/>
          </a:p>
          <a:p>
            <a:pPr algn="just"/>
            <a:r>
              <a:rPr lang="it-IT" sz="1400" b="1">
                <a:solidFill>
                  <a:srgbClr val="000000"/>
                </a:solidFill>
              </a:rPr>
              <a:t>A chi rivolgersi: </a:t>
            </a:r>
            <a:r>
              <a:rPr lang="it-IT" sz="1400">
                <a:solidFill>
                  <a:srgbClr val="000000"/>
                </a:solidFill>
              </a:rPr>
              <a:t>CAF</a:t>
            </a:r>
            <a:endParaRPr lang="it-IT"/>
          </a:p>
          <a:p>
            <a:pPr algn="just"/>
            <a:endParaRPr lang="it-IT"/>
          </a:p>
          <a:p>
            <a:pPr algn="just"/>
            <a:r>
              <a:rPr lang="it-IT" sz="1400" b="1">
                <a:solidFill>
                  <a:srgbClr val="000000"/>
                </a:solidFill>
              </a:rPr>
              <a:t>Scadenza:</a:t>
            </a:r>
            <a:r>
              <a:rPr lang="it-IT" sz="1400">
                <a:solidFill>
                  <a:srgbClr val="000000"/>
                </a:solidFill>
              </a:rPr>
              <a:t>///</a:t>
            </a:r>
            <a:endParaRPr lang="it-IT"/>
          </a:p>
          <a:p>
            <a:pPr algn="just"/>
            <a:endParaRPr lang="it-IT"/>
          </a:p>
          <a:p>
            <a:pPr algn="just"/>
            <a:r>
              <a:rPr lang="it-IT" sz="1400" b="1">
                <a:solidFill>
                  <a:srgbClr val="000000"/>
                </a:solidFill>
              </a:rPr>
              <a:t>Ente erogatore:</a:t>
            </a:r>
            <a:r>
              <a:rPr lang="it-IT" sz="1400">
                <a:solidFill>
                  <a:srgbClr val="000000"/>
                </a:solidFill>
              </a:rPr>
              <a:t> L'Autorità per l'energia elettrica il gas e il sistema idrico</a:t>
            </a:r>
            <a:endParaRPr lang="it-IT"/>
          </a:p>
          <a:p>
            <a:pPr algn="just"/>
            <a:endParaRPr lang="it-IT"/>
          </a:p>
          <a:p>
            <a:pPr algn="just"/>
            <a:r>
              <a:rPr lang="it-IT" sz="1400">
                <a:solidFill>
                  <a:srgbClr val="000000"/>
                </a:solidFill>
              </a:rPr>
              <a:t>Per approfondimenti </a:t>
            </a:r>
            <a:r>
              <a:rPr lang="it-IT" sz="1400" u="sng">
                <a:solidFill>
                  <a:srgbClr val="0000FF"/>
                </a:solidFill>
                <a:latin typeface="Calibri" pitchFamily="34" charset="0"/>
                <a:hlinkClick r:id="rId2"/>
              </a:rPr>
              <a:t>http://www.autorita.energia.it/it/consumatori/gas/bonusgas_ec.htm#diritto</a:t>
            </a:r>
            <a:endParaRPr lang="it-IT"/>
          </a:p>
          <a:p>
            <a:endParaRPr lang="it-IT"/>
          </a:p>
        </p:txBody>
      </p:sp>
      <p:pic>
        <p:nvPicPr>
          <p:cNvPr id="67587" name="Picture 2"/>
          <p:cNvPicPr>
            <a:picLocks noChangeAspect="1" noChangeArrowheads="1"/>
          </p:cNvPicPr>
          <p:nvPr/>
        </p:nvPicPr>
        <p:blipFill>
          <a:blip r:embed="rId3"/>
          <a:srcRect/>
          <a:stretch>
            <a:fillRect/>
          </a:stretch>
        </p:blipFill>
        <p:spPr bwMode="auto">
          <a:xfrm>
            <a:off x="360363" y="1368425"/>
            <a:ext cx="1595437" cy="1477963"/>
          </a:xfrm>
          <a:prstGeom prst="rect">
            <a:avLst/>
          </a:prstGeom>
          <a:noFill/>
          <a:ln w="9525">
            <a:noFill/>
            <a:miter lim="800000"/>
            <a:headEnd/>
            <a:tailEnd/>
          </a:ln>
        </p:spPr>
      </p:pic>
      <p:sp>
        <p:nvSpPr>
          <p:cNvPr id="67588" name="CustomShape 3"/>
          <p:cNvSpPr>
            <a:spLocks noChangeArrowheads="1"/>
          </p:cNvSpPr>
          <p:nvPr/>
        </p:nvSpPr>
        <p:spPr bwMode="auto">
          <a:xfrm>
            <a:off x="323850" y="6611938"/>
            <a:ext cx="9791700" cy="587375"/>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28</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ustomShape 1"/>
          <p:cNvSpPr>
            <a:spLocks noChangeArrowheads="1"/>
          </p:cNvSpPr>
          <p:nvPr/>
        </p:nvSpPr>
        <p:spPr bwMode="auto">
          <a:xfrm>
            <a:off x="360363" y="360363"/>
            <a:ext cx="9971087" cy="8620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Casa – Riduzione canone telefono Telecom</a:t>
            </a:r>
            <a:endParaRPr lang="it-IT"/>
          </a:p>
          <a:p>
            <a:r>
              <a:rPr lang="it-IT" sz="2000" b="1">
                <a:solidFill>
                  <a:srgbClr val="0070C0"/>
                </a:solidFill>
              </a:rPr>
              <a:t>        </a:t>
            </a:r>
            <a:r>
              <a:rPr lang="it-IT" sz="2000" b="1">
                <a:solidFill>
                  <a:srgbClr val="000000"/>
                </a:solidFill>
              </a:rPr>
              <a:t>Destinatari: </a:t>
            </a:r>
            <a:r>
              <a:rPr lang="it-IT" sz="2000" b="1">
                <a:solidFill>
                  <a:srgbClr val="FF0000"/>
                </a:solidFill>
              </a:rPr>
              <a:t>Famiglie con disagio economico/ famiglie numerose               1/2</a:t>
            </a:r>
            <a:endParaRPr lang="it-IT"/>
          </a:p>
          <a:p>
            <a:pPr>
              <a:lnSpc>
                <a:spcPct val="90000"/>
              </a:lnSpc>
            </a:pPr>
            <a:endParaRPr lang="it-IT"/>
          </a:p>
        </p:txBody>
      </p:sp>
      <p:sp>
        <p:nvSpPr>
          <p:cNvPr id="68610" name="CustomShape 2"/>
          <p:cNvSpPr>
            <a:spLocks noChangeArrowheads="1"/>
          </p:cNvSpPr>
          <p:nvPr/>
        </p:nvSpPr>
        <p:spPr bwMode="auto">
          <a:xfrm>
            <a:off x="2087563" y="1690688"/>
            <a:ext cx="8243887" cy="4030662"/>
          </a:xfrm>
          <a:prstGeom prst="rect">
            <a:avLst/>
          </a:prstGeom>
          <a:noFill/>
          <a:ln w="9525">
            <a:noFill/>
            <a:miter lim="800000"/>
            <a:headEnd/>
            <a:tailEnd/>
          </a:ln>
        </p:spPr>
        <p:txBody>
          <a:bodyPr lIns="90000" tIns="45000" rIns="90000" bIns="45000" anchor="ctr"/>
          <a:lstStyle/>
          <a:p>
            <a:pPr algn="just"/>
            <a:endParaRPr lang="it-IT"/>
          </a:p>
          <a:p>
            <a:endParaRPr lang="it-IT"/>
          </a:p>
        </p:txBody>
      </p:sp>
      <p:sp>
        <p:nvSpPr>
          <p:cNvPr id="68611" name="CustomShape 3"/>
          <p:cNvSpPr>
            <a:spLocks noChangeArrowheads="1"/>
          </p:cNvSpPr>
          <p:nvPr/>
        </p:nvSpPr>
        <p:spPr bwMode="auto">
          <a:xfrm>
            <a:off x="323850" y="6823075"/>
            <a:ext cx="9791700" cy="476250"/>
          </a:xfrm>
          <a:prstGeom prst="rect">
            <a:avLst/>
          </a:prstGeom>
          <a:noFill/>
          <a:ln w="3240">
            <a:noFill/>
            <a:miter lim="800000"/>
            <a:headEnd/>
            <a:tailEnd/>
          </a:ln>
        </p:spPr>
        <p:txBody>
          <a:bodyPr wrap="none"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29</a:t>
            </a:r>
            <a:endParaRPr lang="it-IT"/>
          </a:p>
        </p:txBody>
      </p:sp>
      <p:pic>
        <p:nvPicPr>
          <p:cNvPr id="68612" name="Immagine 2"/>
          <p:cNvPicPr>
            <a:picLocks noChangeAspect="1"/>
          </p:cNvPicPr>
          <p:nvPr/>
        </p:nvPicPr>
        <p:blipFill>
          <a:blip r:embed="rId2"/>
          <a:srcRect/>
          <a:stretch>
            <a:fillRect/>
          </a:stretch>
        </p:blipFill>
        <p:spPr bwMode="auto">
          <a:xfrm>
            <a:off x="258763" y="1401763"/>
            <a:ext cx="1671637" cy="1671637"/>
          </a:xfrm>
          <a:prstGeom prst="rect">
            <a:avLst/>
          </a:prstGeom>
          <a:noFill/>
          <a:ln w="9525">
            <a:noFill/>
            <a:miter lim="800000"/>
            <a:headEnd/>
            <a:tailEnd/>
          </a:ln>
        </p:spPr>
      </p:pic>
      <p:sp>
        <p:nvSpPr>
          <p:cNvPr id="68613" name="CustomShape 2"/>
          <p:cNvSpPr>
            <a:spLocks noChangeArrowheads="1"/>
          </p:cNvSpPr>
          <p:nvPr/>
        </p:nvSpPr>
        <p:spPr bwMode="auto">
          <a:xfrm>
            <a:off x="2087563" y="1222375"/>
            <a:ext cx="8243887" cy="5389563"/>
          </a:xfrm>
          <a:prstGeom prst="rect">
            <a:avLst/>
          </a:prstGeom>
          <a:noFill/>
          <a:ln w="9525">
            <a:noFill/>
            <a:miter lim="800000"/>
            <a:headEnd/>
            <a:tailEnd/>
          </a:ln>
        </p:spPr>
        <p:txBody>
          <a:bodyPr lIns="90000" tIns="45000" rIns="90000" bIns="45000" anchor="ctr"/>
          <a:lstStyle/>
          <a:p>
            <a:pPr algn="just"/>
            <a:r>
              <a:rPr lang="it-IT" sz="1400"/>
              <a:t>Si tratta di condizioni economiche agevolate, riservate a particolari categorie di clientela residenziale in possesso dei requisiti previsti per l’utilizzo del servizio telefonico in prima abitazione (su rete tradizionale RTG e ISDN):</a:t>
            </a:r>
          </a:p>
          <a:p>
            <a:pPr algn="just">
              <a:buFont typeface="Arial" charset="0"/>
              <a:buChar char="•"/>
            </a:pPr>
            <a:r>
              <a:rPr lang="it-IT" sz="1400"/>
              <a:t>Famiglie a basso reddito ISEE non superiore a € 6.713,94</a:t>
            </a:r>
          </a:p>
          <a:p>
            <a:pPr>
              <a:buFont typeface="Arial" charset="0"/>
              <a:buChar char="•"/>
            </a:pPr>
            <a:r>
              <a:rPr lang="it-IT" sz="1400"/>
              <a:t>Nucleo familiare  al cui interno è presente un percettore di pensione di invalidità civile </a:t>
            </a:r>
          </a:p>
          <a:p>
            <a:pPr>
              <a:buFont typeface="Arial" charset="0"/>
              <a:buChar char="•"/>
            </a:pPr>
            <a:r>
              <a:rPr lang="it-IT" sz="1400"/>
              <a:t>Nucleo familiare al cui interno è presente un percettore di pensione sociale </a:t>
            </a:r>
          </a:p>
          <a:p>
            <a:pPr>
              <a:buFont typeface="Arial" charset="0"/>
              <a:buChar char="•"/>
            </a:pPr>
            <a:r>
              <a:rPr lang="it-IT" sz="1400"/>
              <a:t>Nucleo familiare al cui interno è presente una persona al di sopra dei 75 anni di età</a:t>
            </a:r>
          </a:p>
          <a:p>
            <a:pPr>
              <a:buFont typeface="Arial" charset="0"/>
              <a:buChar char="•"/>
            </a:pPr>
            <a:r>
              <a:rPr lang="it-IT" sz="1400"/>
              <a:t>Nucleo familiare in cui il capofamiglia risulti disoccupato/in cerca di prima occupazione </a:t>
            </a:r>
          </a:p>
          <a:p>
            <a:endParaRPr lang="it-IT" sz="1400"/>
          </a:p>
          <a:p>
            <a:r>
              <a:rPr lang="it-IT" sz="1400"/>
              <a:t>Sono previsti i seguenti tipi di agevolazioni economiche:</a:t>
            </a:r>
          </a:p>
          <a:p>
            <a:pPr algn="just"/>
            <a:r>
              <a:rPr lang="it-IT" sz="1400"/>
              <a:t>SERVIZIO DI TELEFONIA VOCALE</a:t>
            </a:r>
          </a:p>
          <a:p>
            <a:pPr algn="just"/>
            <a:r>
              <a:rPr lang="it-IT" sz="1400"/>
              <a:t>Le seguenti agevolazioni sono compatibili solo con l’offerta VOCE e non sono cumulabili tra di loro, pertanto il Cliente può richiedere una sola agevolazione: </a:t>
            </a:r>
          </a:p>
          <a:p>
            <a:pPr algn="just"/>
            <a:r>
              <a:rPr lang="it-IT" sz="1400"/>
              <a:t>•Riduzione superiore al 50% dell’importo di abbonamento al servizio telefonico che diventa così pari a 7,72€/4 settimane (IVA inclusa) per i clienti che presentano particolari condizioni di disagio economico e sociale. TIM alle “fasce sociali” che beneficiano di tale agevolazione applica di fatto una riduzione sull’importo dell’abbonamento pari al 55,8% superiore a quella del 50% stabilita dalle delibere AGCom.</a:t>
            </a:r>
          </a:p>
          <a:p>
            <a:pPr algn="just"/>
            <a:r>
              <a:rPr lang="it-IT" sz="1400"/>
              <a:t>La richiesta va rinnovata annualmente </a:t>
            </a:r>
          </a:p>
          <a:p>
            <a:pPr algn="just"/>
            <a:r>
              <a:rPr lang="it-IT" sz="1400"/>
              <a:t>•Esenzione totale dal pagamento dell’importo mensile di abbonamento al servizio telefonico per i clienti sordi e i clienti nel cui nucleo familiare sia presente un soggetto sordo, come stabilito nelle delibere AGCom 314/00/CONS, 330/01/CONS e 514/07/CONS. La durata dell'agevolazione è indeterminata. Inoltre per i clienti sordi è disponibile anche un canale di assistenza preferenziale </a:t>
            </a:r>
          </a:p>
          <a:p>
            <a:pPr algn="just"/>
            <a:r>
              <a:rPr lang="it-IT" sz="1400"/>
              <a:t>•Riduzione dell’importo di abbonamento al servizio telefonico che diventa così pari a 13,63€/4 settimane (IVA inclusa) per i clienti titolari di Social Card</a:t>
            </a:r>
          </a:p>
          <a:p>
            <a:pPr algn="just"/>
            <a:r>
              <a:rPr lang="it-IT" sz="1400"/>
              <a:t>•L'agevolazione ha validità annuale e si rinnova automaticamente il 1° gennaio di ogni anno.</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ustomShape 1"/>
          <p:cNvSpPr>
            <a:spLocks noChangeArrowheads="1"/>
          </p:cNvSpPr>
          <p:nvPr/>
        </p:nvSpPr>
        <p:spPr bwMode="auto">
          <a:xfrm>
            <a:off x="360363" y="360363"/>
            <a:ext cx="9971087" cy="8620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Casa – Riduzione canone telefono Telecom</a:t>
            </a:r>
            <a:endParaRPr lang="it-IT"/>
          </a:p>
          <a:p>
            <a:r>
              <a:rPr lang="it-IT" sz="2000" b="1">
                <a:solidFill>
                  <a:srgbClr val="0070C0"/>
                </a:solidFill>
              </a:rPr>
              <a:t>        </a:t>
            </a:r>
            <a:r>
              <a:rPr lang="it-IT" sz="2000" b="1">
                <a:solidFill>
                  <a:srgbClr val="000000"/>
                </a:solidFill>
              </a:rPr>
              <a:t>Destinatari: </a:t>
            </a:r>
            <a:r>
              <a:rPr lang="it-IT" sz="2000" b="1">
                <a:solidFill>
                  <a:srgbClr val="FF0000"/>
                </a:solidFill>
              </a:rPr>
              <a:t>Famiglie con disagio economico/ famiglie numerose               2/2</a:t>
            </a:r>
            <a:endParaRPr lang="it-IT"/>
          </a:p>
          <a:p>
            <a:pPr>
              <a:lnSpc>
                <a:spcPct val="90000"/>
              </a:lnSpc>
            </a:pPr>
            <a:endParaRPr lang="it-IT"/>
          </a:p>
        </p:txBody>
      </p:sp>
      <p:sp>
        <p:nvSpPr>
          <p:cNvPr id="69634" name="CustomShape 2"/>
          <p:cNvSpPr>
            <a:spLocks noChangeArrowheads="1"/>
          </p:cNvSpPr>
          <p:nvPr/>
        </p:nvSpPr>
        <p:spPr bwMode="auto">
          <a:xfrm>
            <a:off x="2087563" y="1690688"/>
            <a:ext cx="8243887" cy="4030662"/>
          </a:xfrm>
          <a:prstGeom prst="rect">
            <a:avLst/>
          </a:prstGeom>
          <a:noFill/>
          <a:ln w="9525">
            <a:noFill/>
            <a:miter lim="800000"/>
            <a:headEnd/>
            <a:tailEnd/>
          </a:ln>
        </p:spPr>
        <p:txBody>
          <a:bodyPr lIns="90000" tIns="45000" rIns="90000" bIns="45000" anchor="ctr"/>
          <a:lstStyle/>
          <a:p>
            <a:pPr algn="just"/>
            <a:endParaRPr lang="it-IT"/>
          </a:p>
          <a:p>
            <a:endParaRPr lang="it-IT"/>
          </a:p>
        </p:txBody>
      </p:sp>
      <p:sp>
        <p:nvSpPr>
          <p:cNvPr id="69635" name="CustomShape 3"/>
          <p:cNvSpPr>
            <a:spLocks noChangeArrowheads="1"/>
          </p:cNvSpPr>
          <p:nvPr/>
        </p:nvSpPr>
        <p:spPr bwMode="auto">
          <a:xfrm>
            <a:off x="323850" y="6611938"/>
            <a:ext cx="9791700" cy="587375"/>
          </a:xfrm>
          <a:prstGeom prst="rect">
            <a:avLst/>
          </a:prstGeom>
          <a:noFill/>
          <a:ln w="3240">
            <a:noFill/>
            <a:miter lim="800000"/>
            <a:headEnd/>
            <a:tailEnd/>
          </a:ln>
        </p:spPr>
        <p:txBody>
          <a:bodyPr wrap="none"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30</a:t>
            </a:r>
            <a:endParaRPr lang="it-IT"/>
          </a:p>
        </p:txBody>
      </p:sp>
      <p:pic>
        <p:nvPicPr>
          <p:cNvPr id="69636" name="Immagine 2"/>
          <p:cNvPicPr>
            <a:picLocks noChangeAspect="1"/>
          </p:cNvPicPr>
          <p:nvPr/>
        </p:nvPicPr>
        <p:blipFill>
          <a:blip r:embed="rId2"/>
          <a:srcRect/>
          <a:stretch>
            <a:fillRect/>
          </a:stretch>
        </p:blipFill>
        <p:spPr bwMode="auto">
          <a:xfrm>
            <a:off x="258763" y="1401763"/>
            <a:ext cx="1671637" cy="1671637"/>
          </a:xfrm>
          <a:prstGeom prst="rect">
            <a:avLst/>
          </a:prstGeom>
          <a:noFill/>
          <a:ln w="9525">
            <a:noFill/>
            <a:miter lim="800000"/>
            <a:headEnd/>
            <a:tailEnd/>
          </a:ln>
        </p:spPr>
      </p:pic>
      <p:sp>
        <p:nvSpPr>
          <p:cNvPr id="9" name="CustomShape 2"/>
          <p:cNvSpPr/>
          <p:nvPr/>
        </p:nvSpPr>
        <p:spPr>
          <a:xfrm>
            <a:off x="2087563" y="1509713"/>
            <a:ext cx="8243887" cy="5102225"/>
          </a:xfrm>
          <a:prstGeom prst="rect">
            <a:avLst/>
          </a:prstGeom>
          <a:noFill/>
          <a:ln>
            <a:noFill/>
          </a:ln>
        </p:spPr>
        <p:txBody>
          <a:bodyPr lIns="90000" tIns="45000" rIns="90000" bIns="45000" anchor="ctr"/>
          <a:lstStyle/>
          <a:p>
            <a:pPr algn="just" fontAlgn="auto">
              <a:spcBef>
                <a:spcPts val="0"/>
              </a:spcBef>
              <a:spcAft>
                <a:spcPts val="0"/>
              </a:spcAft>
              <a:defRPr/>
            </a:pPr>
            <a:r>
              <a:rPr lang="it-IT" sz="1400" dirty="0">
                <a:latin typeface="+mn-lt"/>
                <a:cs typeface="+mn-cs"/>
              </a:rPr>
              <a:t> </a:t>
            </a:r>
          </a:p>
          <a:p>
            <a:pPr algn="just" fontAlgn="auto">
              <a:spcBef>
                <a:spcPts val="0"/>
              </a:spcBef>
              <a:spcAft>
                <a:spcPts val="0"/>
              </a:spcAft>
              <a:defRPr/>
            </a:pPr>
            <a:r>
              <a:rPr lang="it-IT" sz="1400" dirty="0">
                <a:latin typeface="+mn-lt"/>
                <a:cs typeface="+mn-cs"/>
              </a:rPr>
              <a:t>NAVIGAZIONE INTERNET</a:t>
            </a:r>
          </a:p>
          <a:p>
            <a:pPr algn="just" fontAlgn="auto">
              <a:spcBef>
                <a:spcPts val="0"/>
              </a:spcBef>
              <a:spcAft>
                <a:spcPts val="0"/>
              </a:spcAft>
              <a:defRPr/>
            </a:pPr>
            <a:r>
              <a:rPr lang="it-IT" sz="1400" dirty="0">
                <a:latin typeface="+mn-lt"/>
                <a:cs typeface="+mn-cs"/>
              </a:rPr>
              <a:t>Per i clienti ciechi totali e i clienti nel cui nucleo familiare sia presente un soggetto cieco totale, secondo quanto previsto dalle delibere </a:t>
            </a:r>
            <a:r>
              <a:rPr lang="it-IT" sz="1400" dirty="0" err="1">
                <a:latin typeface="+mn-lt"/>
                <a:cs typeface="+mn-cs"/>
              </a:rPr>
              <a:t>AGCom</a:t>
            </a:r>
            <a:r>
              <a:rPr lang="it-IT" sz="1400" dirty="0">
                <a:latin typeface="+mn-lt"/>
                <a:cs typeface="+mn-cs"/>
              </a:rPr>
              <a:t> 514/07/CONS e 202/08/CONS, sono previste le seguenti agevolazioni:</a:t>
            </a:r>
          </a:p>
          <a:p>
            <a:pPr marL="285750" indent="-285750" algn="just" fontAlgn="auto">
              <a:spcBef>
                <a:spcPts val="0"/>
              </a:spcBef>
              <a:spcAft>
                <a:spcPts val="0"/>
              </a:spcAft>
              <a:buFont typeface="Arial" panose="020B0604020202020204" pitchFamily="34" charset="0"/>
              <a:buChar char="•"/>
              <a:defRPr/>
            </a:pPr>
            <a:r>
              <a:rPr lang="it-IT" sz="1400" dirty="0">
                <a:latin typeface="+mn-lt"/>
                <a:cs typeface="+mn-cs"/>
              </a:rPr>
              <a:t>Riduzione del 50% dell’importo mensile di abbonamento della componente ADSL dell’offerta per chi ha o richiede un’offerta ADSL di tipo FLAT o </a:t>
            </a:r>
            <a:r>
              <a:rPr lang="it-IT" sz="1400" dirty="0" err="1">
                <a:latin typeface="+mn-lt"/>
                <a:cs typeface="+mn-cs"/>
              </a:rPr>
              <a:t>semiflat</a:t>
            </a:r>
            <a:endParaRPr lang="it-IT" sz="1400" dirty="0">
              <a:latin typeface="+mn-lt"/>
              <a:cs typeface="+mn-cs"/>
            </a:endParaRPr>
          </a:p>
          <a:p>
            <a:pPr marL="285750" indent="-285750" algn="just" fontAlgn="auto">
              <a:spcBef>
                <a:spcPts val="0"/>
              </a:spcBef>
              <a:spcAft>
                <a:spcPts val="0"/>
              </a:spcAft>
              <a:buFont typeface="Arial" panose="020B0604020202020204" pitchFamily="34" charset="0"/>
              <a:buChar char="•"/>
              <a:defRPr/>
            </a:pPr>
            <a:r>
              <a:rPr lang="it-IT" sz="1400" dirty="0">
                <a:latin typeface="+mn-lt"/>
                <a:cs typeface="+mn-cs"/>
              </a:rPr>
              <a:t>Navigazione Internet gratuita per almeno 90 ore mensili per chi ha o richiede un’offerta ADSL a consumo. </a:t>
            </a:r>
          </a:p>
          <a:p>
            <a:pPr marL="285750" indent="-285750" algn="just" fontAlgn="auto">
              <a:spcBef>
                <a:spcPts val="0"/>
              </a:spcBef>
              <a:spcAft>
                <a:spcPts val="0"/>
              </a:spcAft>
              <a:buFont typeface="Arial" panose="020B0604020202020204" pitchFamily="34" charset="0"/>
              <a:buChar char="•"/>
              <a:defRPr/>
            </a:pPr>
            <a:r>
              <a:rPr lang="it-IT" sz="1400" dirty="0">
                <a:latin typeface="+mn-lt"/>
                <a:cs typeface="+mn-cs"/>
              </a:rPr>
              <a:t>Navigazione Internet gratuita, per chi utilizza collegamenti “</a:t>
            </a:r>
            <a:r>
              <a:rPr lang="it-IT" sz="1400" dirty="0" err="1">
                <a:latin typeface="+mn-lt"/>
                <a:cs typeface="+mn-cs"/>
              </a:rPr>
              <a:t>dial</a:t>
            </a:r>
            <a:r>
              <a:rPr lang="it-IT" sz="1400" dirty="0">
                <a:latin typeface="+mn-lt"/>
                <a:cs typeface="+mn-cs"/>
              </a:rPr>
              <a:t> up” su linea tradizionale o ISDN.</a:t>
            </a:r>
          </a:p>
          <a:p>
            <a:pPr algn="just" fontAlgn="auto">
              <a:spcBef>
                <a:spcPts val="0"/>
              </a:spcBef>
              <a:spcAft>
                <a:spcPts val="0"/>
              </a:spcAft>
              <a:defRPr/>
            </a:pPr>
            <a:r>
              <a:rPr lang="it-IT" sz="1400" dirty="0">
                <a:latin typeface="+mn-lt"/>
                <a:cs typeface="+mn-cs"/>
              </a:rPr>
              <a:t>Nota: Le agevolazioni per la navigazione Internet sono compatibili e cumulabili con le agevolazioni previste per il servizio di telefonia vocale.</a:t>
            </a:r>
          </a:p>
          <a:p>
            <a:pPr algn="just" fontAlgn="auto">
              <a:spcBef>
                <a:spcPts val="0"/>
              </a:spcBef>
              <a:spcAft>
                <a:spcPts val="0"/>
              </a:spcAft>
              <a:defRPr/>
            </a:pPr>
            <a:endParaRPr lang="it-IT" sz="1400" dirty="0">
              <a:latin typeface="+mn-lt"/>
              <a:cs typeface="+mn-cs"/>
            </a:endParaRPr>
          </a:p>
          <a:p>
            <a:pPr algn="just" fontAlgn="auto">
              <a:spcBef>
                <a:spcPts val="0"/>
              </a:spcBef>
              <a:spcAft>
                <a:spcPts val="0"/>
              </a:spcAft>
              <a:defRPr/>
            </a:pPr>
            <a:r>
              <a:rPr lang="it-IT" sz="1400" dirty="0">
                <a:latin typeface="+mn-lt"/>
                <a:cs typeface="+mn-cs"/>
              </a:rPr>
              <a:t>Per usufruire delle Condizioni Economiche Agevolate oltre ad essere titolari del contratto di abbonamento al servizio telefonico residenziale in prima abitazione, occorre avere  i requisiti previsti specificati nel seguente link</a:t>
            </a:r>
            <a:r>
              <a:rPr lang="it-IT" sz="1400" b="1" dirty="0">
                <a:solidFill>
                  <a:srgbClr val="000000"/>
                </a:solidFill>
                <a:latin typeface="+mn-lt"/>
                <a:cs typeface="+mn-cs"/>
              </a:rPr>
              <a:t> </a:t>
            </a:r>
            <a:r>
              <a:rPr lang="it-IT" sz="1400" dirty="0">
                <a:solidFill>
                  <a:srgbClr val="000000"/>
                </a:solidFill>
                <a:latin typeface="+mn-lt"/>
                <a:cs typeface="+mn-cs"/>
                <a:hlinkClick r:id="rId3"/>
              </a:rPr>
              <a:t>https://tim.it/assistenza/per-i-consumatori/info-consumatori-fisso/agevolazioni-economiche</a:t>
            </a:r>
            <a:r>
              <a:rPr lang="it-IT" sz="1400" dirty="0">
                <a:solidFill>
                  <a:srgbClr val="000000"/>
                </a:solidFill>
                <a:latin typeface="+mn-lt"/>
                <a:cs typeface="+mn-cs"/>
              </a:rPr>
              <a:t> dove sarà possibile approfondire</a:t>
            </a:r>
            <a:endParaRPr lang="it-IT" sz="1400" dirty="0">
              <a:latin typeface="+mn-lt"/>
              <a:cs typeface="+mn-cs"/>
            </a:endParaRPr>
          </a:p>
          <a:p>
            <a:pPr algn="just" fontAlgn="auto">
              <a:spcBef>
                <a:spcPts val="0"/>
              </a:spcBef>
              <a:spcAft>
                <a:spcPts val="0"/>
              </a:spcAft>
              <a:defRPr/>
            </a:pPr>
            <a:endParaRPr dirty="0">
              <a:latin typeface="+mn-lt"/>
              <a:cs typeface="+mn-cs"/>
            </a:endParaRPr>
          </a:p>
          <a:p>
            <a:pPr algn="just" fontAlgn="auto">
              <a:spcBef>
                <a:spcPts val="0"/>
              </a:spcBef>
              <a:spcAft>
                <a:spcPts val="0"/>
              </a:spcAft>
              <a:defRPr/>
            </a:pPr>
            <a:r>
              <a:rPr lang="it-IT" sz="1400" b="1" dirty="0">
                <a:solidFill>
                  <a:srgbClr val="000000"/>
                </a:solidFill>
                <a:latin typeface="Arial"/>
                <a:cs typeface="+mn-cs"/>
              </a:rPr>
              <a:t>Scadenza: </a:t>
            </a:r>
            <a:r>
              <a:rPr lang="it-IT" sz="1400" dirty="0">
                <a:solidFill>
                  <a:srgbClr val="000000"/>
                </a:solidFill>
                <a:latin typeface="Arial"/>
                <a:cs typeface="+mn-cs"/>
              </a:rPr>
              <a:t>//</a:t>
            </a:r>
            <a:endParaRPr dirty="0">
              <a:latin typeface="+mn-lt"/>
              <a:cs typeface="+mn-cs"/>
            </a:endParaRPr>
          </a:p>
          <a:p>
            <a:pPr algn="just" fontAlgn="auto">
              <a:spcBef>
                <a:spcPts val="0"/>
              </a:spcBef>
              <a:spcAft>
                <a:spcPts val="0"/>
              </a:spcAft>
              <a:defRPr/>
            </a:pPr>
            <a:endParaRPr dirty="0">
              <a:latin typeface="+mn-lt"/>
              <a:cs typeface="+mn-cs"/>
            </a:endParaRPr>
          </a:p>
          <a:p>
            <a:pPr algn="just" fontAlgn="auto">
              <a:spcBef>
                <a:spcPts val="0"/>
              </a:spcBef>
              <a:spcAft>
                <a:spcPts val="0"/>
              </a:spcAft>
              <a:defRPr/>
            </a:pPr>
            <a:r>
              <a:rPr lang="it-IT" sz="1400" b="1" dirty="0">
                <a:solidFill>
                  <a:srgbClr val="000000"/>
                </a:solidFill>
                <a:latin typeface="Arial"/>
                <a:cs typeface="+mn-cs"/>
              </a:rPr>
              <a:t>Ente erogatore:</a:t>
            </a:r>
            <a:r>
              <a:rPr lang="it-IT" sz="1400" dirty="0">
                <a:solidFill>
                  <a:srgbClr val="000000"/>
                </a:solidFill>
                <a:latin typeface="Arial"/>
                <a:cs typeface="+mn-cs"/>
              </a:rPr>
              <a:t> TIM </a:t>
            </a:r>
          </a:p>
          <a:p>
            <a:pPr algn="just" fontAlgn="auto">
              <a:spcBef>
                <a:spcPts val="0"/>
              </a:spcBef>
              <a:spcAft>
                <a:spcPts val="0"/>
              </a:spcAft>
              <a:defRPr/>
            </a:pPr>
            <a:endParaRPr dirty="0">
              <a:latin typeface="+mn-lt"/>
              <a:cs typeface="+mn-cs"/>
            </a:endParaRPr>
          </a:p>
          <a:p>
            <a:pPr fontAlgn="auto">
              <a:spcBef>
                <a:spcPts val="0"/>
              </a:spcBef>
              <a:spcAft>
                <a:spcPts val="0"/>
              </a:spcAft>
              <a:defRPr/>
            </a:pPr>
            <a:endParaRPr dirty="0">
              <a:latin typeface="+mn-lt"/>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ustomShape 1"/>
          <p:cNvSpPr>
            <a:spLocks noChangeArrowheads="1"/>
          </p:cNvSpPr>
          <p:nvPr/>
        </p:nvSpPr>
        <p:spPr bwMode="auto">
          <a:xfrm>
            <a:off x="360363" y="360363"/>
            <a:ext cx="9971087" cy="8620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Casa - Esenzione/ riduzione tassa rifiuti TARI</a:t>
            </a:r>
            <a:endParaRPr lang="it-IT"/>
          </a:p>
          <a:p>
            <a:r>
              <a:rPr lang="it-IT" sz="2000" b="1">
                <a:solidFill>
                  <a:srgbClr val="0070C0"/>
                </a:solidFill>
              </a:rPr>
              <a:t>        </a:t>
            </a:r>
            <a:r>
              <a:rPr lang="it-IT" sz="2000" b="1">
                <a:solidFill>
                  <a:srgbClr val="000000"/>
                </a:solidFill>
              </a:rPr>
              <a:t>Destinatari: </a:t>
            </a:r>
            <a:r>
              <a:rPr lang="it-IT" sz="2000" b="1">
                <a:solidFill>
                  <a:srgbClr val="FF0000"/>
                </a:solidFill>
              </a:rPr>
              <a:t>Famiglie con disagio economico e famiglie numerose</a:t>
            </a:r>
            <a:endParaRPr lang="it-IT"/>
          </a:p>
        </p:txBody>
      </p:sp>
      <p:sp>
        <p:nvSpPr>
          <p:cNvPr id="70658" name="CustomShape 2"/>
          <p:cNvSpPr>
            <a:spLocks noChangeArrowheads="1"/>
          </p:cNvSpPr>
          <p:nvPr/>
        </p:nvSpPr>
        <p:spPr bwMode="auto">
          <a:xfrm>
            <a:off x="1901825" y="1509713"/>
            <a:ext cx="8429625" cy="5102225"/>
          </a:xfrm>
          <a:prstGeom prst="rect">
            <a:avLst/>
          </a:prstGeom>
          <a:noFill/>
          <a:ln w="9525">
            <a:noFill/>
            <a:miter lim="800000"/>
            <a:headEnd/>
            <a:tailEnd/>
          </a:ln>
        </p:spPr>
        <p:txBody>
          <a:bodyPr lIns="90000" tIns="45000" rIns="90000" bIns="45000" anchor="ctr"/>
          <a:lstStyle/>
          <a:p>
            <a:pPr algn="just"/>
            <a:endParaRPr lang="it-IT" sz="1400"/>
          </a:p>
          <a:p>
            <a:pPr algn="just"/>
            <a:endParaRPr lang="it-IT" sz="1400"/>
          </a:p>
          <a:p>
            <a:pPr algn="just"/>
            <a:r>
              <a:rPr lang="it-IT" sz="1400"/>
              <a:t>Alle persone sole o riunite in nucleo familiare in condizioni di accertata indigenza con ISEE non superiore al valore stabilito annualmente dal Comune nell’ambito degli interventi socio-assistenziali, il Comune riconosce, a domanda, un contributo pari al 100% per il pagamento della tassa per i locali direttamente abitati.</a:t>
            </a:r>
          </a:p>
          <a:p>
            <a:pPr algn="just"/>
            <a:endParaRPr lang="it-IT" sz="1400"/>
          </a:p>
          <a:p>
            <a:pPr algn="just"/>
            <a:r>
              <a:rPr lang="it-IT" sz="1400" b="1"/>
              <a:t>Tabella valore ISEE:</a:t>
            </a:r>
          </a:p>
          <a:p>
            <a:pPr algn="just"/>
            <a:endParaRPr lang="it-IT" sz="1400"/>
          </a:p>
          <a:p>
            <a:pPr algn="just"/>
            <a:endParaRPr lang="it-IT" sz="1400"/>
          </a:p>
          <a:p>
            <a:pPr algn="just"/>
            <a:endParaRPr lang="it-IT" sz="1400"/>
          </a:p>
          <a:p>
            <a:pPr algn="just"/>
            <a:endParaRPr lang="it-IT" sz="1400"/>
          </a:p>
          <a:p>
            <a:pPr algn="just"/>
            <a:r>
              <a:rPr lang="it-IT" sz="1400"/>
              <a:t/>
            </a:r>
            <a:br>
              <a:rPr lang="it-IT" sz="1400"/>
            </a:br>
            <a:endParaRPr lang="it-IT" sz="1400"/>
          </a:p>
          <a:p>
            <a:pPr algn="just"/>
            <a:r>
              <a:rPr lang="it-IT" sz="1400"/>
              <a:t>Le   riduzioni di cui al precedente comma 2, della presente lettera a) sono finanziate mediante specifici stanziamenti di spesa sociale nel limite della disponibilità del bilancio di previsione e dando la precedenza ai soggetti con ISEE più basso. </a:t>
            </a:r>
            <a:r>
              <a:rPr lang="it-IT" sz="1400">
                <a:solidFill>
                  <a:srgbClr val="000000"/>
                </a:solidFill>
              </a:rPr>
              <a:t>E' un’agevolazione destinata ai cittadini a basso reddito e alle famiglie numerose. </a:t>
            </a:r>
            <a:endParaRPr lang="it-IT"/>
          </a:p>
          <a:p>
            <a:pPr algn="just"/>
            <a:endParaRPr lang="it-IT"/>
          </a:p>
          <a:p>
            <a:pPr algn="just"/>
            <a:r>
              <a:rPr lang="it-IT" sz="1400" b="1">
                <a:solidFill>
                  <a:srgbClr val="000000"/>
                </a:solidFill>
              </a:rPr>
              <a:t>A chi rivolgersi: </a:t>
            </a:r>
            <a:r>
              <a:rPr lang="it-IT" sz="1400">
                <a:solidFill>
                  <a:srgbClr val="000000"/>
                </a:solidFill>
              </a:rPr>
              <a:t>ufficio Tributi in Piazza Cesare Battsti n° 2 </a:t>
            </a:r>
          </a:p>
          <a:p>
            <a:pPr algn="just"/>
            <a:r>
              <a:rPr lang="it-IT" sz="1400" b="1">
                <a:solidFill>
                  <a:srgbClr val="000000"/>
                </a:solidFill>
              </a:rPr>
              <a:t>Scadenza: </a:t>
            </a:r>
            <a:r>
              <a:rPr lang="it-IT" sz="1400">
                <a:solidFill>
                  <a:srgbClr val="000000"/>
                </a:solidFill>
              </a:rPr>
              <a:t>31 dicembre di ciascun anno di riferimento</a:t>
            </a:r>
            <a:endParaRPr lang="it-IT"/>
          </a:p>
          <a:p>
            <a:pPr algn="just"/>
            <a:endParaRPr lang="it-IT"/>
          </a:p>
          <a:p>
            <a:pPr algn="just"/>
            <a:r>
              <a:rPr lang="it-IT" sz="1400" b="1">
                <a:solidFill>
                  <a:srgbClr val="000000"/>
                </a:solidFill>
              </a:rPr>
              <a:t>Ente erogatore:</a:t>
            </a:r>
            <a:r>
              <a:rPr lang="it-IT" sz="1400">
                <a:solidFill>
                  <a:srgbClr val="000000"/>
                </a:solidFill>
              </a:rPr>
              <a:t> Comune </a:t>
            </a:r>
            <a:endParaRPr lang="it-IT"/>
          </a:p>
          <a:p>
            <a:pPr algn="just"/>
            <a:endParaRPr lang="it-IT"/>
          </a:p>
          <a:p>
            <a:endParaRPr lang="it-IT"/>
          </a:p>
        </p:txBody>
      </p:sp>
      <p:sp>
        <p:nvSpPr>
          <p:cNvPr id="70659" name="CustomShape 3"/>
          <p:cNvSpPr>
            <a:spLocks noChangeArrowheads="1"/>
          </p:cNvSpPr>
          <p:nvPr/>
        </p:nvSpPr>
        <p:spPr bwMode="auto">
          <a:xfrm>
            <a:off x="323850" y="6611938"/>
            <a:ext cx="10112375" cy="587375"/>
          </a:xfrm>
          <a:prstGeom prst="rect">
            <a:avLst/>
          </a:prstGeom>
          <a:noFill/>
          <a:ln w="3240">
            <a:noFill/>
            <a:miter lim="800000"/>
            <a:headEnd/>
            <a:tailEnd/>
          </a:ln>
        </p:spPr>
        <p:txBody>
          <a:bodyPr wrap="none"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31</a:t>
            </a:r>
            <a:endParaRPr lang="it-IT"/>
          </a:p>
        </p:txBody>
      </p:sp>
      <p:pic>
        <p:nvPicPr>
          <p:cNvPr id="70660" name="Immagine 1"/>
          <p:cNvPicPr>
            <a:picLocks noChangeAspect="1"/>
          </p:cNvPicPr>
          <p:nvPr/>
        </p:nvPicPr>
        <p:blipFill>
          <a:blip r:embed="rId2"/>
          <a:srcRect/>
          <a:stretch>
            <a:fillRect/>
          </a:stretch>
        </p:blipFill>
        <p:spPr bwMode="auto">
          <a:xfrm>
            <a:off x="160338" y="1644650"/>
            <a:ext cx="1638300" cy="1203325"/>
          </a:xfrm>
          <a:prstGeom prst="rect">
            <a:avLst/>
          </a:prstGeom>
          <a:noFill/>
          <a:ln w="9525">
            <a:noFill/>
            <a:miter lim="800000"/>
            <a:headEnd/>
            <a:tailEnd/>
          </a:ln>
        </p:spPr>
      </p:pic>
      <p:graphicFrame>
        <p:nvGraphicFramePr>
          <p:cNvPr id="73744" name="Group 16"/>
          <p:cNvGraphicFramePr>
            <a:graphicFrameLocks noGrp="1"/>
          </p:cNvGraphicFramePr>
          <p:nvPr/>
        </p:nvGraphicFramePr>
        <p:xfrm>
          <a:off x="3017838" y="3167063"/>
          <a:ext cx="4895850" cy="661987"/>
        </p:xfrm>
        <a:graphic>
          <a:graphicData uri="http://schemas.openxmlformats.org/drawingml/2006/table">
            <a:tbl>
              <a:tblPr/>
              <a:tblGrid>
                <a:gridCol w="4895850"/>
              </a:tblGrid>
              <a:tr h="357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Arial" charset="0"/>
                          <a:cs typeface="DejaVu Sans" pitchFamily="34" charset="0"/>
                        </a:rPr>
                        <a:t>Fino a € 6.596,46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r>
              <a:tr h="146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charset="0"/>
                          <a:cs typeface="DejaVu Sans" pitchFamily="34" charset="0"/>
                        </a:rPr>
                        <a:t>Esenzione totale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ustomShape 1"/>
          <p:cNvSpPr>
            <a:spLocks noChangeArrowheads="1"/>
          </p:cNvSpPr>
          <p:nvPr/>
        </p:nvSpPr>
        <p:spPr bwMode="auto">
          <a:xfrm>
            <a:off x="144463" y="387350"/>
            <a:ext cx="10033000" cy="692150"/>
          </a:xfrm>
          <a:prstGeom prst="rect">
            <a:avLst/>
          </a:prstGeom>
          <a:noFill/>
          <a:ln w="9525">
            <a:noFill/>
            <a:miter lim="800000"/>
            <a:headEnd/>
            <a:tailEnd/>
          </a:ln>
        </p:spPr>
        <p:txBody>
          <a:bodyPr lIns="0" tIns="0" rIns="0" bIns="0" anchor="ctr"/>
          <a:lstStyle/>
          <a:p>
            <a:r>
              <a:rPr lang="it-IT" sz="2000" b="1">
                <a:solidFill>
                  <a:srgbClr val="000000"/>
                </a:solidFill>
              </a:rPr>
              <a:t>Misure Welfare: </a:t>
            </a:r>
            <a:r>
              <a:rPr lang="it-IT" sz="2000" b="1">
                <a:solidFill>
                  <a:srgbClr val="0070C0"/>
                </a:solidFill>
              </a:rPr>
              <a:t>Casa -  CittAbitando</a:t>
            </a:r>
            <a:endParaRPr lang="it-IT"/>
          </a:p>
          <a:p>
            <a:pPr>
              <a:lnSpc>
                <a:spcPct val="90000"/>
              </a:lnSpc>
            </a:pPr>
            <a:r>
              <a:rPr lang="it-IT" sz="2000" b="1">
                <a:solidFill>
                  <a:srgbClr val="000000"/>
                </a:solidFill>
              </a:rPr>
              <a:t>       Destinatari: </a:t>
            </a:r>
            <a:r>
              <a:rPr lang="it-IT" sz="2000" b="1">
                <a:solidFill>
                  <a:srgbClr val="FF0000"/>
                </a:solidFill>
              </a:rPr>
              <a:t>Nuclei familiari che richiedono un alloggio e/o proprietari di </a:t>
            </a:r>
            <a:endParaRPr lang="it-IT"/>
          </a:p>
          <a:p>
            <a:pPr>
              <a:lnSpc>
                <a:spcPct val="90000"/>
              </a:lnSpc>
            </a:pPr>
            <a:r>
              <a:rPr lang="it-IT" sz="2000" b="1">
                <a:solidFill>
                  <a:srgbClr val="FF0000"/>
                </a:solidFill>
              </a:rPr>
              <a:t>                            alloggio                                                                                            1/3</a:t>
            </a:r>
            <a:endParaRPr lang="it-IT"/>
          </a:p>
        </p:txBody>
      </p:sp>
      <p:sp>
        <p:nvSpPr>
          <p:cNvPr id="71682" name="CustomShape 2"/>
          <p:cNvSpPr>
            <a:spLocks noChangeArrowheads="1"/>
          </p:cNvSpPr>
          <p:nvPr/>
        </p:nvSpPr>
        <p:spPr bwMode="auto">
          <a:xfrm>
            <a:off x="252413" y="6983413"/>
            <a:ext cx="10186987" cy="369887"/>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32</a:t>
            </a:r>
            <a:endParaRPr lang="it-IT"/>
          </a:p>
        </p:txBody>
      </p:sp>
      <p:sp>
        <p:nvSpPr>
          <p:cNvPr id="71683" name="CustomShape 3"/>
          <p:cNvSpPr>
            <a:spLocks noChangeArrowheads="1"/>
          </p:cNvSpPr>
          <p:nvPr/>
        </p:nvSpPr>
        <p:spPr bwMode="auto">
          <a:xfrm>
            <a:off x="1603375" y="1547813"/>
            <a:ext cx="8264525" cy="4308475"/>
          </a:xfrm>
          <a:prstGeom prst="rect">
            <a:avLst/>
          </a:prstGeom>
          <a:noFill/>
          <a:ln w="9525">
            <a:noFill/>
            <a:miter lim="800000"/>
            <a:headEnd/>
            <a:tailEnd/>
          </a:ln>
        </p:spPr>
        <p:txBody>
          <a:bodyPr/>
          <a:lstStyle/>
          <a:p>
            <a:endParaRPr lang="it-IT"/>
          </a:p>
        </p:txBody>
      </p:sp>
      <p:pic>
        <p:nvPicPr>
          <p:cNvPr id="71684" name="Immagine 2"/>
          <p:cNvPicPr>
            <a:picLocks noChangeAspect="1" noChangeArrowheads="1"/>
          </p:cNvPicPr>
          <p:nvPr/>
        </p:nvPicPr>
        <p:blipFill>
          <a:blip r:embed="rId3"/>
          <a:srcRect/>
          <a:stretch>
            <a:fillRect/>
          </a:stretch>
        </p:blipFill>
        <p:spPr bwMode="auto">
          <a:xfrm>
            <a:off x="360363" y="1368425"/>
            <a:ext cx="1582737" cy="1006475"/>
          </a:xfrm>
          <a:prstGeom prst="rect">
            <a:avLst/>
          </a:prstGeom>
          <a:noFill/>
          <a:ln w="9525">
            <a:noFill/>
            <a:miter lim="800000"/>
            <a:headEnd/>
            <a:tailEnd/>
          </a:ln>
        </p:spPr>
      </p:pic>
      <p:sp>
        <p:nvSpPr>
          <p:cNvPr id="71685" name="CustomShape 4"/>
          <p:cNvSpPr>
            <a:spLocks noChangeArrowheads="1"/>
          </p:cNvSpPr>
          <p:nvPr/>
        </p:nvSpPr>
        <p:spPr bwMode="auto">
          <a:xfrm>
            <a:off x="2019300" y="1539875"/>
            <a:ext cx="8077200" cy="4935538"/>
          </a:xfrm>
          <a:prstGeom prst="rect">
            <a:avLst/>
          </a:prstGeom>
          <a:noFill/>
          <a:ln w="9525">
            <a:noFill/>
            <a:miter lim="800000"/>
            <a:headEnd/>
            <a:tailEnd/>
          </a:ln>
        </p:spPr>
        <p:txBody>
          <a:bodyPr lIns="90000" tIns="45000" rIns="90000" bIns="45000" anchor="ctr"/>
          <a:lstStyle/>
          <a:p>
            <a:endParaRPr lang="it-IT" sz="800"/>
          </a:p>
          <a:p>
            <a:endParaRPr lang="it-IT" sz="800"/>
          </a:p>
          <a:p>
            <a:endParaRPr lang="it-IT" sz="1400"/>
          </a:p>
          <a:p>
            <a:r>
              <a:rPr lang="it-IT" sz="1400"/>
              <a:t>CittAbitando è un progetto che ha la finalità di favorire l'accesso alla casa ai cittadini residenti nel Comune di Brugherio, di facilitare l'incontro tra domanda e offerta di alloggi da locare e di incentivare l'utilizzo del patrimonio abitativo inutilizzato, ovvero di alloggi sfitti e invenduti di proprietà di privati cittadini, Enti, Cooperative, Imprese di Costruzione, ecc...</a:t>
            </a:r>
          </a:p>
          <a:p>
            <a:r>
              <a:rPr lang="it-IT" sz="1400"/>
              <a:t>Il progetto nello specifico promuovere la stipula di nuovi contratti a canone concordato o la rinegoziazione di contratti di locazione a libero mercato, già in essere, per la conversione in contratti a canone concordato.</a:t>
            </a:r>
          </a:p>
          <a:p>
            <a:r>
              <a:rPr lang="it-IT" sz="1400"/>
              <a:t>Il progetto offre ai proprietari di alloggi specifiche agevolazioni e garanzie a tutela dai rischi tipicamente correlati alla locazione (insolvenza, danni, ecc.. ) grazie ad un Fondo di Garanzia.</a:t>
            </a:r>
          </a:p>
          <a:p>
            <a:r>
              <a:rPr lang="it-IT" sz="1400"/>
              <a:t>Il progetto mette in atto specifiche misure di sostegno per i conduttori (inquilini).</a:t>
            </a:r>
          </a:p>
          <a:p>
            <a:r>
              <a:rPr lang="it-IT" sz="1400"/>
              <a:t>Gli alloggi messi a disposizione in CittAbitando vengono locati tramite contratto di locazione privatistico a canone concordato , stipulato tra il proprietario dell'immobile e il conduttore.</a:t>
            </a:r>
          </a:p>
          <a:p>
            <a:r>
              <a:rPr lang="it-IT" sz="1400" b="1"/>
              <a:t>I canoni di locazione a canone concordato hanno una durata di 3+2 anni</a:t>
            </a:r>
            <a:r>
              <a:rPr lang="it-IT" sz="1400"/>
              <a:t> e vengono effettuati in applicazione dell'Accordo Locale sottoscritto dal Comune di Brugherio in data 13/04/2017 con le organizzazioni di rappresentanza dei proprietari e degli inquilini, ai sensi dell'articolo 2 comma 3 Legge n.431 del 09/12/1998 e Decreto Interministeriale del 30/12/2002</a:t>
            </a:r>
            <a:r>
              <a:rPr lang="it-IT"/>
              <a:t>.</a:t>
            </a:r>
          </a:p>
          <a:p>
            <a:endParaRPr lang="it-IT"/>
          </a:p>
          <a:p>
            <a:r>
              <a:rPr lang="it-IT" sz="1400" b="1"/>
              <a:t>I nuclei familiari che richiedono un alloggio devono possedere i seguenti requisiti generali:</a:t>
            </a:r>
          </a:p>
          <a:p>
            <a:pPr>
              <a:buFontTx/>
              <a:buChar char="•"/>
            </a:pPr>
            <a:r>
              <a:rPr lang="it-IT" sz="1400"/>
              <a:t>        residenza nel Comune Brugherio; </a:t>
            </a:r>
          </a:p>
          <a:p>
            <a:pPr>
              <a:buFontTx/>
              <a:buChar char="•"/>
            </a:pPr>
            <a:r>
              <a:rPr lang="it-IT" sz="1400"/>
              <a:t>        cittadinanza italiana ovvero cittadinanza di uno Stato appartenente all'Unione Europea, ovvero </a:t>
            </a:r>
          </a:p>
          <a:p>
            <a:pPr>
              <a:lnSpc>
                <a:spcPct val="80000"/>
              </a:lnSpc>
              <a:buFontTx/>
              <a:buChar char="•"/>
            </a:pPr>
            <a:r>
              <a:rPr lang="it-IT" sz="1400"/>
              <a:t>        cittadinanza di uno Stato non appartenente all'Unione Europea per gli stranieri che siano   </a:t>
            </a:r>
          </a:p>
          <a:p>
            <a:pPr>
              <a:lnSpc>
                <a:spcPct val="80000"/>
              </a:lnSpc>
            </a:pPr>
            <a:r>
              <a:rPr lang="it-IT" sz="1400"/>
              <a:t>         muniti di permesso di soggiorno o in possesso di un regolare titolo di soggiorno</a:t>
            </a:r>
            <a:r>
              <a:rPr lang="it-IT"/>
              <a:t>; </a:t>
            </a:r>
          </a:p>
          <a:p>
            <a:pPr>
              <a:lnSpc>
                <a:spcPct val="80000"/>
              </a:lnSpc>
            </a:pPr>
            <a:endParaRPr lang="it-IT" sz="1400"/>
          </a:p>
          <a:p>
            <a:pPr>
              <a:lnSpc>
                <a:spcPct val="90000"/>
              </a:lnSpc>
            </a:pPr>
            <a:endParaRPr lang="it-IT"/>
          </a:p>
          <a:p>
            <a:pPr algn="just">
              <a:lnSpc>
                <a:spcPct val="90000"/>
              </a:lnSpc>
            </a:pP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a:xfrm>
            <a:off x="636588" y="357188"/>
            <a:ext cx="9548812" cy="960437"/>
          </a:xfrm>
        </p:spPr>
        <p:txBody>
          <a:bodyPr/>
          <a:lstStyle/>
          <a:p>
            <a:r>
              <a:rPr lang="it-IT" sz="2000" b="1" smtClean="0">
                <a:solidFill>
                  <a:srgbClr val="000000"/>
                </a:solidFill>
              </a:rPr>
              <a:t>Misure Welfare: </a:t>
            </a:r>
            <a:r>
              <a:rPr lang="it-IT" sz="2000" b="1" smtClean="0">
                <a:solidFill>
                  <a:srgbClr val="0070C0"/>
                </a:solidFill>
              </a:rPr>
              <a:t>Casa -  CittAbitando</a:t>
            </a:r>
            <a:r>
              <a:rPr lang="it-IT" sz="2000" smtClean="0"/>
              <a:t/>
            </a:r>
            <a:br>
              <a:rPr lang="it-IT" sz="2000" smtClean="0"/>
            </a:br>
            <a:r>
              <a:rPr lang="it-IT" sz="2000" b="1" smtClean="0">
                <a:solidFill>
                  <a:srgbClr val="000000"/>
                </a:solidFill>
              </a:rPr>
              <a:t>Destinatari: </a:t>
            </a:r>
            <a:r>
              <a:rPr lang="it-IT" sz="2000" b="1" smtClean="0">
                <a:solidFill>
                  <a:srgbClr val="FF0000"/>
                </a:solidFill>
              </a:rPr>
              <a:t>Nuclei familiari che richiedono un alloggio e/o proprietari di </a:t>
            </a:r>
            <a:r>
              <a:rPr lang="it-IT" sz="2000" smtClean="0"/>
              <a:t/>
            </a:r>
            <a:br>
              <a:rPr lang="it-IT" sz="2000" smtClean="0"/>
            </a:br>
            <a:r>
              <a:rPr lang="it-IT" sz="2000" b="1" smtClean="0">
                <a:solidFill>
                  <a:srgbClr val="FF0000"/>
                </a:solidFill>
              </a:rPr>
              <a:t>                    alloggio                                                                                                  2/3</a:t>
            </a:r>
          </a:p>
        </p:txBody>
      </p:sp>
      <p:sp>
        <p:nvSpPr>
          <p:cNvPr id="73730" name="Rectangle 3"/>
          <p:cNvSpPr>
            <a:spLocks noGrp="1"/>
          </p:cNvSpPr>
          <p:nvPr>
            <p:ph type="body" idx="4294967295"/>
          </p:nvPr>
        </p:nvSpPr>
        <p:spPr bwMode="auto">
          <a:xfrm>
            <a:off x="757238" y="7080250"/>
            <a:ext cx="9658350" cy="360363"/>
          </a:xfrm>
          <a:noFill/>
        </p:spPr>
        <p:txBody>
          <a:bodyPr vert="horz" numCol="1" anchor="t" anchorCtr="0" compatLnSpc="1">
            <a:prstTxWarp prst="textNoShape">
              <a:avLst/>
            </a:prstTxWarp>
          </a:bodyPr>
          <a:lstStyle/>
          <a:p>
            <a:pPr>
              <a:lnSpc>
                <a:spcPct val="60000"/>
              </a:lnSpc>
              <a:buFont typeface="Arial" charset="0"/>
              <a:buNone/>
            </a:pPr>
            <a:r>
              <a:rPr lang="it-IT" sz="1100" b="1" smtClean="0">
                <a:solidFill>
                  <a:srgbClr val="000000"/>
                </a:solidFill>
                <a:latin typeface="Trebuchet MS" pitchFamily="34" charset="0"/>
              </a:rPr>
              <a:t>S</a:t>
            </a:r>
            <a:r>
              <a:rPr lang="it-IT" sz="1100" smtClean="0">
                <a:solidFill>
                  <a:srgbClr val="000000"/>
                </a:solidFill>
                <a:latin typeface="Trebuchet MS" pitchFamily="34" charset="0"/>
              </a:rPr>
              <a:t>egretariato </a:t>
            </a:r>
            <a:r>
              <a:rPr lang="it-IT" sz="1100" b="1" smtClean="0">
                <a:solidFill>
                  <a:srgbClr val="000000"/>
                </a:solidFill>
                <a:latin typeface="Trebuchet MS" pitchFamily="34" charset="0"/>
              </a:rPr>
              <a:t>S</a:t>
            </a:r>
            <a:r>
              <a:rPr lang="it-IT" sz="1100" smtClean="0">
                <a:solidFill>
                  <a:srgbClr val="000000"/>
                </a:solidFill>
                <a:latin typeface="Trebuchet MS" pitchFamily="34" charset="0"/>
              </a:rPr>
              <a:t>ociale </a:t>
            </a:r>
            <a:r>
              <a:rPr lang="it-IT" sz="1100" b="1" smtClean="0">
                <a:solidFill>
                  <a:srgbClr val="000000"/>
                </a:solidFill>
                <a:latin typeface="Trebuchet MS" pitchFamily="34" charset="0"/>
              </a:rPr>
              <a:t>P</a:t>
            </a:r>
            <a:r>
              <a:rPr lang="it-IT" sz="1100" smtClean="0">
                <a:solidFill>
                  <a:srgbClr val="000000"/>
                </a:solidFill>
                <a:latin typeface="Trebuchet MS" pitchFamily="34" charset="0"/>
              </a:rPr>
              <a:t>rofessionale</a:t>
            </a:r>
            <a:endParaRPr lang="it-IT" sz="1100" smtClean="0">
              <a:latin typeface="Trebuchet MS" pitchFamily="34" charset="0"/>
            </a:endParaRPr>
          </a:p>
          <a:p>
            <a:pPr>
              <a:lnSpc>
                <a:spcPct val="60000"/>
              </a:lnSpc>
              <a:buFont typeface="Arial" charset="0"/>
              <a:buNone/>
            </a:pPr>
            <a:r>
              <a:rPr lang="it-IT" sz="1400" i="1" smtClean="0">
                <a:solidFill>
                  <a:srgbClr val="000000"/>
                </a:solidFill>
                <a:latin typeface="Trebuchet MS" pitchFamily="34" charset="0"/>
              </a:rPr>
              <a:t>										                 33</a:t>
            </a:r>
          </a:p>
        </p:txBody>
      </p:sp>
      <p:sp>
        <p:nvSpPr>
          <p:cNvPr id="73731" name="Rectangle 4"/>
          <p:cNvSpPr>
            <a:spLocks noChangeArrowheads="1"/>
          </p:cNvSpPr>
          <p:nvPr/>
        </p:nvSpPr>
        <p:spPr bwMode="auto">
          <a:xfrm>
            <a:off x="2609850" y="1281113"/>
            <a:ext cx="7053263" cy="5627687"/>
          </a:xfrm>
          <a:prstGeom prst="rect">
            <a:avLst/>
          </a:prstGeom>
          <a:noFill/>
          <a:ln w="9525">
            <a:noFill/>
            <a:miter lim="800000"/>
            <a:headEnd/>
            <a:tailEnd/>
          </a:ln>
        </p:spPr>
        <p:txBody>
          <a:bodyPr>
            <a:spAutoFit/>
          </a:bodyPr>
          <a:lstStyle/>
          <a:p>
            <a:pPr marL="342900" indent="-342900">
              <a:buFontTx/>
              <a:buChar char="•"/>
            </a:pPr>
            <a:r>
              <a:rPr lang="it-IT" sz="1400"/>
              <a:t>non essere titolare (anche pro-quota) di diritti di proprietà, usufrutto, uso o abitazione, su uno o più immobili ubicati nell'ambito territoriale di riferimento; oppure di esserne titolare purché l'immobile non sia adeguato ai requisiti del proprio nucleo famigliare (rapporto mq/occupanti, barriere architettoniche, ecc..) e/o le quote singolarmente prese non siano superiori al 50% (si prescinde da quest'ultimo requisito per chi è divorziato o separato legalmente da non più di tre anni con provvedimento del giudice attestante l'assegnazione all'uso dell'immobile all'altro coniuge). </a:t>
            </a:r>
          </a:p>
          <a:p>
            <a:pPr marL="342900" indent="-342900">
              <a:buFontTx/>
              <a:buChar char="•"/>
            </a:pPr>
            <a:r>
              <a:rPr lang="it-IT" sz="1400"/>
              <a:t>possedere un Isee fino al limite massimo di € 40.000,00</a:t>
            </a:r>
            <a:r>
              <a:rPr lang="it-IT"/>
              <a:t> </a:t>
            </a:r>
          </a:p>
          <a:p>
            <a:pPr marL="342900" indent="-342900">
              <a:lnSpc>
                <a:spcPct val="60000"/>
              </a:lnSpc>
            </a:pPr>
            <a:endParaRPr lang="it-IT"/>
          </a:p>
          <a:p>
            <a:pPr marL="342900" indent="-342900"/>
            <a:r>
              <a:rPr lang="it-IT" sz="1400" b="1"/>
              <a:t>e almeno uno dei seguenti requisiti specifici:</a:t>
            </a:r>
          </a:p>
          <a:p>
            <a:pPr marL="342900" indent="-342900">
              <a:buFontTx/>
              <a:buChar char="•"/>
            </a:pPr>
            <a:r>
              <a:rPr lang="it-IT" sz="1400"/>
              <a:t>pendenza di intimazione di sfratto per morosità per effetto del quale non sia intervenuto provvedimento di convalida ovvero, se già intervenuto, purché non ancora in esecuzione e sia dimostrabile l'intervenuto nuovo accordo contrattuale tra le parti; </a:t>
            </a:r>
          </a:p>
          <a:p>
            <a:pPr marL="342900" indent="-342900">
              <a:buFontTx/>
              <a:buChar char="•"/>
            </a:pPr>
            <a:r>
              <a:rPr lang="it-IT" sz="1400"/>
              <a:t>sfratto unilaterale per finita locazione revocato dal proprietario, (requisito valido ai soli fini dell'acquisizione di garanzie per la stipula di nuovo contratto o di conferma del precedente in presenza di riduzione del canone</a:t>
            </a:r>
            <a:r>
              <a:rPr lang="it-IT"/>
              <a:t>); </a:t>
            </a:r>
          </a:p>
          <a:p>
            <a:pPr marL="342900" indent="-342900">
              <a:buFontTx/>
              <a:buChar char="•"/>
            </a:pPr>
            <a:r>
              <a:rPr lang="it-IT" sz="1400"/>
              <a:t>canone annuo d'affitto max € 10.000,00, spese condominiali comprese</a:t>
            </a:r>
          </a:p>
          <a:p>
            <a:pPr marL="342900" indent="-342900">
              <a:lnSpc>
                <a:spcPct val="90000"/>
              </a:lnSpc>
              <a:buFontTx/>
              <a:buChar char="•"/>
            </a:pPr>
            <a:r>
              <a:rPr lang="it-IT" sz="1400"/>
              <a:t>essere percettore di reddito da lavoro dipendente e/o eterodiretto e/o assimilato, o </a:t>
            </a:r>
          </a:p>
          <a:p>
            <a:pPr marL="342900" indent="-342900">
              <a:lnSpc>
                <a:spcPct val="90000"/>
              </a:lnSpc>
            </a:pPr>
            <a:r>
              <a:rPr lang="it-IT" sz="1400"/>
              <a:t>       dal lavoro autonomo (comprese partite IVA) o titolari di pensione</a:t>
            </a:r>
            <a:r>
              <a:rPr lang="it-IT"/>
              <a:t>; </a:t>
            </a:r>
          </a:p>
          <a:p>
            <a:pPr marL="342900" indent="-342900">
              <a:buFontTx/>
              <a:buChar char="•"/>
            </a:pPr>
            <a:r>
              <a:rPr lang="it-IT" sz="1400"/>
              <a:t> essere soggetto ad accordi aziendali o sindacali con riduzione dell'orario di lavoro; </a:t>
            </a:r>
          </a:p>
          <a:p>
            <a:pPr marL="342900" indent="-342900">
              <a:lnSpc>
                <a:spcPct val="90000"/>
              </a:lnSpc>
              <a:buFontTx/>
              <a:buChar char="•"/>
            </a:pPr>
            <a:r>
              <a:rPr lang="it-IT" sz="1400"/>
              <a:t>essere in cassa integrazione ordinaria o straordinaria; </a:t>
            </a:r>
          </a:p>
          <a:p>
            <a:pPr marL="342900" indent="-342900">
              <a:buFontTx/>
              <a:buChar char="•"/>
            </a:pPr>
            <a:r>
              <a:rPr lang="it-IT" sz="1400"/>
              <a:t>essere soggetto a malattia grave;</a:t>
            </a:r>
            <a:r>
              <a:rPr lang="it-IT"/>
              <a:t> </a:t>
            </a:r>
          </a:p>
          <a:p>
            <a:pPr marL="342900" indent="-342900">
              <a:lnSpc>
                <a:spcPct val="70000"/>
              </a:lnSpc>
            </a:pPr>
            <a:endParaRPr lang="it-IT" sz="1400"/>
          </a:p>
          <a:p>
            <a:pPr marL="342900" indent="-342900">
              <a:lnSpc>
                <a:spcPct val="70000"/>
              </a:lnSpc>
            </a:pPr>
            <a:endParaRPr lang="it-IT" sz="1400"/>
          </a:p>
        </p:txBody>
      </p:sp>
      <p:pic>
        <p:nvPicPr>
          <p:cNvPr id="73732" name="Immagine 2"/>
          <p:cNvPicPr>
            <a:picLocks noChangeAspect="1" noChangeArrowheads="1"/>
          </p:cNvPicPr>
          <p:nvPr/>
        </p:nvPicPr>
        <p:blipFill>
          <a:blip r:embed="rId2"/>
          <a:srcRect/>
          <a:stretch>
            <a:fillRect/>
          </a:stretch>
        </p:blipFill>
        <p:spPr bwMode="auto">
          <a:xfrm>
            <a:off x="360363" y="1368425"/>
            <a:ext cx="1582737" cy="10064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ustomShape 1"/>
          <p:cNvSpPr>
            <a:spLocks noChangeArrowheads="1"/>
          </p:cNvSpPr>
          <p:nvPr/>
        </p:nvSpPr>
        <p:spPr bwMode="auto">
          <a:xfrm>
            <a:off x="144463" y="387350"/>
            <a:ext cx="10033000" cy="692150"/>
          </a:xfrm>
          <a:prstGeom prst="rect">
            <a:avLst/>
          </a:prstGeom>
          <a:noFill/>
          <a:ln w="9525">
            <a:noFill/>
            <a:miter lim="800000"/>
            <a:headEnd/>
            <a:tailEnd/>
          </a:ln>
        </p:spPr>
        <p:txBody>
          <a:bodyPr lIns="0" tIns="0" rIns="0" bIns="0" anchor="ctr"/>
          <a:lstStyle/>
          <a:p>
            <a:r>
              <a:rPr lang="it-IT" sz="2000" b="1">
                <a:solidFill>
                  <a:srgbClr val="000000"/>
                </a:solidFill>
              </a:rPr>
              <a:t>Misure Welfare: </a:t>
            </a:r>
            <a:r>
              <a:rPr lang="it-IT" sz="2000" b="1">
                <a:solidFill>
                  <a:srgbClr val="0070C0"/>
                </a:solidFill>
              </a:rPr>
              <a:t>Casa -  CittAabitando</a:t>
            </a:r>
            <a:endParaRPr lang="it-IT"/>
          </a:p>
          <a:p>
            <a:pPr>
              <a:lnSpc>
                <a:spcPct val="90000"/>
              </a:lnSpc>
            </a:pPr>
            <a:r>
              <a:rPr lang="it-IT" sz="2000" b="1">
                <a:solidFill>
                  <a:srgbClr val="000000"/>
                </a:solidFill>
              </a:rPr>
              <a:t>       Destinatari: </a:t>
            </a:r>
            <a:r>
              <a:rPr lang="it-IT" sz="2000" b="1">
                <a:solidFill>
                  <a:srgbClr val="FF0000"/>
                </a:solidFill>
              </a:rPr>
              <a:t>Nuclei familiari che richiedono un alloggio e/o proprietari di </a:t>
            </a:r>
            <a:endParaRPr lang="it-IT"/>
          </a:p>
          <a:p>
            <a:pPr>
              <a:lnSpc>
                <a:spcPct val="90000"/>
              </a:lnSpc>
            </a:pPr>
            <a:r>
              <a:rPr lang="it-IT" sz="2000" b="1">
                <a:solidFill>
                  <a:srgbClr val="FF0000"/>
                </a:solidFill>
              </a:rPr>
              <a:t>                            alloggio                                                                                               3/3</a:t>
            </a:r>
            <a:endParaRPr lang="it-IT"/>
          </a:p>
        </p:txBody>
      </p:sp>
      <p:sp>
        <p:nvSpPr>
          <p:cNvPr id="74754" name="CustomShape 2"/>
          <p:cNvSpPr>
            <a:spLocks noChangeArrowheads="1"/>
          </p:cNvSpPr>
          <p:nvPr/>
        </p:nvSpPr>
        <p:spPr bwMode="auto">
          <a:xfrm>
            <a:off x="252413" y="7056438"/>
            <a:ext cx="10186987" cy="358775"/>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34</a:t>
            </a:r>
            <a:endParaRPr lang="it-IT"/>
          </a:p>
        </p:txBody>
      </p:sp>
      <p:sp>
        <p:nvSpPr>
          <p:cNvPr id="74755" name="CustomShape 3"/>
          <p:cNvSpPr>
            <a:spLocks noChangeArrowheads="1"/>
          </p:cNvSpPr>
          <p:nvPr/>
        </p:nvSpPr>
        <p:spPr bwMode="auto">
          <a:xfrm>
            <a:off x="1603375" y="1547813"/>
            <a:ext cx="8264525" cy="4308475"/>
          </a:xfrm>
          <a:prstGeom prst="rect">
            <a:avLst/>
          </a:prstGeom>
          <a:noFill/>
          <a:ln w="9525">
            <a:noFill/>
            <a:miter lim="800000"/>
            <a:headEnd/>
            <a:tailEnd/>
          </a:ln>
        </p:spPr>
        <p:txBody>
          <a:bodyPr/>
          <a:lstStyle/>
          <a:p>
            <a:endParaRPr lang="it-IT"/>
          </a:p>
        </p:txBody>
      </p:sp>
      <p:pic>
        <p:nvPicPr>
          <p:cNvPr id="74756" name="Immagine 2"/>
          <p:cNvPicPr>
            <a:picLocks noChangeAspect="1" noChangeArrowheads="1"/>
          </p:cNvPicPr>
          <p:nvPr/>
        </p:nvPicPr>
        <p:blipFill>
          <a:blip r:embed="rId3"/>
          <a:srcRect/>
          <a:stretch>
            <a:fillRect/>
          </a:stretch>
        </p:blipFill>
        <p:spPr bwMode="auto">
          <a:xfrm>
            <a:off x="360363" y="1368425"/>
            <a:ext cx="1582737" cy="1079500"/>
          </a:xfrm>
          <a:prstGeom prst="rect">
            <a:avLst/>
          </a:prstGeom>
          <a:noFill/>
          <a:ln w="9525">
            <a:noFill/>
            <a:miter lim="800000"/>
            <a:headEnd/>
            <a:tailEnd/>
          </a:ln>
        </p:spPr>
      </p:pic>
      <p:sp>
        <p:nvSpPr>
          <p:cNvPr id="74757" name="CustomShape 4"/>
          <p:cNvSpPr>
            <a:spLocks noChangeArrowheads="1"/>
          </p:cNvSpPr>
          <p:nvPr/>
        </p:nvSpPr>
        <p:spPr bwMode="auto">
          <a:xfrm>
            <a:off x="2066925" y="1439863"/>
            <a:ext cx="8156575" cy="4344987"/>
          </a:xfrm>
          <a:prstGeom prst="rect">
            <a:avLst/>
          </a:prstGeom>
          <a:noFill/>
          <a:ln w="9525">
            <a:noFill/>
            <a:miter lim="800000"/>
            <a:headEnd/>
            <a:tailEnd/>
          </a:ln>
        </p:spPr>
        <p:txBody>
          <a:bodyPr lIns="90000" tIns="45000" rIns="90000" bIns="45000" anchor="ctr"/>
          <a:lstStyle/>
          <a:p>
            <a:pPr algn="ctr"/>
            <a:endParaRPr lang="it-IT" sz="1400"/>
          </a:p>
        </p:txBody>
      </p:sp>
      <p:sp>
        <p:nvSpPr>
          <p:cNvPr id="74758" name="Rectangle 8"/>
          <p:cNvSpPr>
            <a:spLocks noChangeArrowheads="1"/>
          </p:cNvSpPr>
          <p:nvPr/>
        </p:nvSpPr>
        <p:spPr bwMode="auto">
          <a:xfrm>
            <a:off x="2224088" y="1290638"/>
            <a:ext cx="7951787" cy="5410200"/>
          </a:xfrm>
          <a:prstGeom prst="rect">
            <a:avLst/>
          </a:prstGeom>
          <a:noFill/>
          <a:ln w="9525">
            <a:noFill/>
            <a:miter lim="800000"/>
            <a:headEnd/>
            <a:tailEnd/>
          </a:ln>
        </p:spPr>
        <p:txBody>
          <a:bodyPr>
            <a:spAutoFit/>
          </a:bodyPr>
          <a:lstStyle/>
          <a:p>
            <a:pPr marL="342900" indent="-342900"/>
            <a:r>
              <a:rPr lang="it-IT" sz="1400" b="1"/>
              <a:t>Adempimenti</a:t>
            </a:r>
          </a:p>
          <a:p>
            <a:pPr marL="342900" indent="-342900">
              <a:buFontTx/>
              <a:buChar char="•"/>
            </a:pPr>
            <a:r>
              <a:rPr lang="it-IT" sz="1400"/>
              <a:t>assolvere all'imposta di registro per la quota di competenza, se prevista; </a:t>
            </a:r>
          </a:p>
          <a:p>
            <a:pPr marL="342900" indent="-342900">
              <a:buFontTx/>
              <a:buChar char="•"/>
            </a:pPr>
            <a:r>
              <a:rPr lang="it-IT" sz="1400"/>
              <a:t>assolvere alle spese di bollo relative alla stipula del Contratto di locazione e alle ricevute </a:t>
            </a:r>
          </a:p>
          <a:p>
            <a:pPr marL="342900" indent="-342900"/>
            <a:r>
              <a:rPr lang="it-IT" sz="1400"/>
              <a:t>       conseguenti; </a:t>
            </a:r>
          </a:p>
          <a:p>
            <a:pPr marL="342900" indent="-342900">
              <a:buFontTx/>
              <a:buChar char="•"/>
            </a:pPr>
            <a:r>
              <a:rPr lang="it-IT" sz="1400"/>
              <a:t>versare un importo forfettario stabilito in € 200,00, a titolo di contributo per l'espletamento</a:t>
            </a:r>
          </a:p>
          <a:p>
            <a:pPr marL="342900" indent="-342900"/>
            <a:r>
              <a:rPr lang="it-IT" sz="1400"/>
              <a:t>       dei servizi tecnici, dopo tre mesi dalla stipula del contratto di locazione e di eventuali successivi rinnovi; </a:t>
            </a:r>
          </a:p>
          <a:p>
            <a:pPr marL="342900" indent="-342900">
              <a:buFontTx/>
              <a:buChar char="•"/>
            </a:pPr>
            <a:r>
              <a:rPr lang="it-IT" sz="1400"/>
              <a:t>versare al locatore, a titolo di deposito cauzionale, il 50% di una mensilità; </a:t>
            </a:r>
          </a:p>
          <a:p>
            <a:pPr marL="342900" indent="-342900">
              <a:buFontTx/>
              <a:buChar char="•"/>
            </a:pPr>
            <a:r>
              <a:rPr lang="it-IT" sz="1400"/>
              <a:t>comunicare formalmente e tempestivamente, qualora intervenga una momentanea </a:t>
            </a:r>
          </a:p>
          <a:p>
            <a:pPr marL="342900" indent="-342900"/>
            <a:r>
              <a:rPr lang="it-IT" sz="1400"/>
              <a:t>       situazione di difficoltà economica, la possibile insolvenza almeno 20 giorni prima della rata </a:t>
            </a:r>
          </a:p>
          <a:p>
            <a:pPr marL="342900" indent="-342900"/>
            <a:r>
              <a:rPr lang="it-IT" sz="1400"/>
              <a:t>       di affitto rispetto la quale si rischia di essere parzialmente o totalmente insolventi;</a:t>
            </a:r>
          </a:p>
          <a:p>
            <a:pPr marL="342900" indent="-342900">
              <a:buFontTx/>
              <a:buChar char="•"/>
            </a:pPr>
            <a:r>
              <a:rPr lang="it-IT" sz="1400"/>
              <a:t>restituire l'alloggio nell'identico stato in cui si trovava alla consegna (salvo la normale vetustà);</a:t>
            </a:r>
          </a:p>
          <a:p>
            <a:pPr marL="342900" indent="-342900">
              <a:buFontTx/>
              <a:buChar char="•"/>
            </a:pPr>
            <a:r>
              <a:rPr lang="it-IT" sz="1400"/>
              <a:t>consentire l'accesso all'alloggio per eventuali verifiche della corretta conduzione dell'alloggio </a:t>
            </a:r>
          </a:p>
          <a:p>
            <a:pPr marL="342900" indent="-342900"/>
            <a:r>
              <a:rPr lang="it-IT" sz="1400"/>
              <a:t>       stesso;</a:t>
            </a:r>
          </a:p>
          <a:p>
            <a:pPr marL="342900" indent="-342900">
              <a:buFontTx/>
              <a:buChar char="•"/>
            </a:pPr>
            <a:r>
              <a:rPr lang="it-IT" sz="1400"/>
              <a:t>fare risiedere nell'alloggi solo componenti del nucleo familiare indicato nel contratto di  </a:t>
            </a:r>
          </a:p>
          <a:p>
            <a:pPr marL="342900" indent="-342900"/>
            <a:r>
              <a:rPr lang="it-IT" sz="1400"/>
              <a:t>       locazione; </a:t>
            </a:r>
          </a:p>
          <a:p>
            <a:pPr marL="342900" indent="-342900">
              <a:buFontTx/>
              <a:buChar char="•"/>
            </a:pPr>
            <a:r>
              <a:rPr lang="it-IT" sz="1400"/>
              <a:t>ogni modifica del nucleo risiedente da contratto deve essere formalmente comunicata, se  </a:t>
            </a:r>
          </a:p>
          <a:p>
            <a:pPr marL="342900" indent="-342900"/>
            <a:r>
              <a:rPr lang="it-IT" sz="1400"/>
              <a:t>       diversa da nascite e decessi, e va motivata e autorizzata (per esempio, in caso di accoglienza </a:t>
            </a:r>
          </a:p>
          <a:p>
            <a:pPr marL="342900" indent="-342900"/>
            <a:r>
              <a:rPr lang="it-IT" sz="1400"/>
              <a:t>       temporanea o continuativa di famigliari o altre persone per ragioni assistenziali, trasferimenti   </a:t>
            </a:r>
          </a:p>
          <a:p>
            <a:pPr marL="342900" indent="-342900"/>
            <a:r>
              <a:rPr lang="it-IT" sz="1400"/>
              <a:t>       permanenti in Case di Riposo, ecc ...).</a:t>
            </a:r>
          </a:p>
          <a:p>
            <a:pPr marL="342900" indent="-342900"/>
            <a:endParaRPr lang="it-IT" sz="1400"/>
          </a:p>
          <a:p>
            <a:pPr marL="342900" indent="-342900"/>
            <a:r>
              <a:rPr lang="it-IT" sz="1400" b="1"/>
              <a:t>Per avere informazioni su CittAbitando</a:t>
            </a:r>
            <a:r>
              <a:rPr lang="it-IT" sz="1400"/>
              <a:t> i CONDUTTORI possono accedere liberamente al punto di accesso del Progetto Kairos tutti i mercoledì dalle ore 16,00 alle ore 19,00 ubicato presso il Comune di Brugherio Piazza Cesare Battisti n. 1.</a:t>
            </a:r>
          </a:p>
          <a:p>
            <a:pPr marL="342900" indent="-342900"/>
            <a:r>
              <a:rPr lang="it-IT" sz="1400">
                <a:solidFill>
                  <a:srgbClr val="000000"/>
                </a:solidFill>
              </a:rPr>
              <a:t>Sportello CittAbitando,</a:t>
            </a:r>
            <a:r>
              <a:rPr lang="it-IT" sz="1400"/>
              <a:t>Ufficio di riferimento: </a:t>
            </a:r>
            <a:r>
              <a:rPr lang="it-IT" sz="1400">
                <a:hlinkClick r:id="rId4" tooltip="vai all'ufficio di riferimento"/>
              </a:rPr>
              <a:t>Sezione casa e pari opportunità</a:t>
            </a:r>
            <a:r>
              <a:rPr lang="it-IT" sz="1400"/>
              <a:t> </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ustomShape 1"/>
          <p:cNvSpPr>
            <a:spLocks noChangeArrowheads="1"/>
          </p:cNvSpPr>
          <p:nvPr/>
        </p:nvSpPr>
        <p:spPr bwMode="auto">
          <a:xfrm>
            <a:off x="144463" y="387350"/>
            <a:ext cx="10033000" cy="692150"/>
          </a:xfrm>
          <a:prstGeom prst="rect">
            <a:avLst/>
          </a:prstGeom>
          <a:noFill/>
          <a:ln w="9525">
            <a:noFill/>
            <a:miter lim="800000"/>
            <a:headEnd/>
            <a:tailEnd/>
          </a:ln>
        </p:spPr>
        <p:txBody>
          <a:bodyPr lIns="0" tIns="0" rIns="0" bIns="0" anchor="ctr"/>
          <a:lstStyle/>
          <a:p>
            <a:r>
              <a:rPr lang="it-IT" sz="2000" b="1">
                <a:solidFill>
                  <a:srgbClr val="000000"/>
                </a:solidFill>
              </a:rPr>
              <a:t>Misure Welfare: </a:t>
            </a:r>
            <a:r>
              <a:rPr lang="it-IT" sz="2000" b="1">
                <a:solidFill>
                  <a:srgbClr val="0070C0"/>
                </a:solidFill>
              </a:rPr>
              <a:t>Kairos</a:t>
            </a:r>
            <a:endParaRPr lang="it-IT"/>
          </a:p>
          <a:p>
            <a:pPr>
              <a:lnSpc>
                <a:spcPct val="90000"/>
              </a:lnSpc>
            </a:pPr>
            <a:r>
              <a:rPr lang="it-IT" sz="2000" b="1">
                <a:solidFill>
                  <a:srgbClr val="000000"/>
                </a:solidFill>
              </a:rPr>
              <a:t>       Destinatari: </a:t>
            </a:r>
            <a:r>
              <a:rPr lang="it-IT" sz="2000" b="1">
                <a:solidFill>
                  <a:srgbClr val="FF0000"/>
                </a:solidFill>
              </a:rPr>
              <a:t>Persone in difficoltà per la casa e il lavoro                                      1/2                              </a:t>
            </a:r>
            <a:endParaRPr lang="it-IT"/>
          </a:p>
        </p:txBody>
      </p:sp>
      <p:sp>
        <p:nvSpPr>
          <p:cNvPr id="76802" name="CustomShape 2"/>
          <p:cNvSpPr>
            <a:spLocks noChangeArrowheads="1"/>
          </p:cNvSpPr>
          <p:nvPr/>
        </p:nvSpPr>
        <p:spPr bwMode="auto">
          <a:xfrm>
            <a:off x="252413" y="7056438"/>
            <a:ext cx="10186987" cy="358775"/>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35</a:t>
            </a:r>
            <a:endParaRPr lang="it-IT"/>
          </a:p>
        </p:txBody>
      </p:sp>
      <p:sp>
        <p:nvSpPr>
          <p:cNvPr id="76803" name="CustomShape 3"/>
          <p:cNvSpPr>
            <a:spLocks noChangeArrowheads="1"/>
          </p:cNvSpPr>
          <p:nvPr/>
        </p:nvSpPr>
        <p:spPr bwMode="auto">
          <a:xfrm>
            <a:off x="1603375" y="1547813"/>
            <a:ext cx="8264525" cy="4308475"/>
          </a:xfrm>
          <a:prstGeom prst="rect">
            <a:avLst/>
          </a:prstGeom>
          <a:noFill/>
          <a:ln w="9525">
            <a:noFill/>
            <a:miter lim="800000"/>
            <a:headEnd/>
            <a:tailEnd/>
          </a:ln>
        </p:spPr>
        <p:txBody>
          <a:bodyPr/>
          <a:lstStyle/>
          <a:p>
            <a:endParaRPr lang="it-IT"/>
          </a:p>
        </p:txBody>
      </p:sp>
      <p:sp>
        <p:nvSpPr>
          <p:cNvPr id="76804" name="CustomShape 4"/>
          <p:cNvSpPr>
            <a:spLocks noChangeArrowheads="1"/>
          </p:cNvSpPr>
          <p:nvPr/>
        </p:nvSpPr>
        <p:spPr bwMode="auto">
          <a:xfrm>
            <a:off x="2066925" y="1439863"/>
            <a:ext cx="8156575" cy="3887787"/>
          </a:xfrm>
          <a:prstGeom prst="rect">
            <a:avLst/>
          </a:prstGeom>
          <a:noFill/>
          <a:ln w="9525">
            <a:noFill/>
            <a:miter lim="800000"/>
            <a:headEnd/>
            <a:tailEnd/>
          </a:ln>
        </p:spPr>
        <p:txBody>
          <a:bodyPr lIns="90000" tIns="45000" rIns="90000" bIns="45000" anchor="ctr"/>
          <a:lstStyle/>
          <a:p>
            <a:pPr algn="just">
              <a:lnSpc>
                <a:spcPct val="90000"/>
              </a:lnSpc>
            </a:pPr>
            <a:endParaRPr lang="it-IT"/>
          </a:p>
          <a:p>
            <a:pPr algn="just">
              <a:lnSpc>
                <a:spcPct val="90000"/>
              </a:lnSpc>
            </a:pPr>
            <a:endParaRPr lang="it-IT"/>
          </a:p>
        </p:txBody>
      </p:sp>
      <p:pic>
        <p:nvPicPr>
          <p:cNvPr id="76805" name="Segnaposto contenuto 5"/>
          <p:cNvPicPr>
            <a:picLocks noChangeAspect="1" noChangeArrowheads="1"/>
          </p:cNvPicPr>
          <p:nvPr/>
        </p:nvPicPr>
        <p:blipFill>
          <a:blip r:embed="rId3"/>
          <a:srcRect/>
          <a:stretch>
            <a:fillRect/>
          </a:stretch>
        </p:blipFill>
        <p:spPr bwMode="auto">
          <a:xfrm>
            <a:off x="1439863" y="1897063"/>
            <a:ext cx="931862" cy="1270000"/>
          </a:xfrm>
          <a:prstGeom prst="rect">
            <a:avLst/>
          </a:prstGeom>
          <a:noFill/>
          <a:ln w="63360">
            <a:noFill/>
            <a:miter lim="800000"/>
            <a:headEnd/>
            <a:tailEnd/>
          </a:ln>
        </p:spPr>
      </p:pic>
      <p:pic>
        <p:nvPicPr>
          <p:cNvPr id="76806" name="Immagine 2"/>
          <p:cNvPicPr>
            <a:picLocks noChangeAspect="1" noChangeArrowheads="1"/>
          </p:cNvPicPr>
          <p:nvPr/>
        </p:nvPicPr>
        <p:blipFill>
          <a:blip r:embed="rId4"/>
          <a:srcRect/>
          <a:stretch>
            <a:fillRect/>
          </a:stretch>
        </p:blipFill>
        <p:spPr bwMode="auto">
          <a:xfrm>
            <a:off x="360363" y="1368425"/>
            <a:ext cx="1241425" cy="809625"/>
          </a:xfrm>
          <a:prstGeom prst="rect">
            <a:avLst/>
          </a:prstGeom>
          <a:noFill/>
          <a:ln w="9525">
            <a:noFill/>
            <a:miter lim="800000"/>
            <a:headEnd/>
            <a:tailEnd/>
          </a:ln>
        </p:spPr>
      </p:pic>
      <p:sp>
        <p:nvSpPr>
          <p:cNvPr id="8" name="CustomShape 3"/>
          <p:cNvSpPr/>
          <p:nvPr/>
        </p:nvSpPr>
        <p:spPr>
          <a:xfrm>
            <a:off x="2533650" y="1258888"/>
            <a:ext cx="7796213" cy="5654675"/>
          </a:xfrm>
          <a:prstGeom prst="rect">
            <a:avLst/>
          </a:prstGeom>
          <a:noFill/>
          <a:ln>
            <a:noFill/>
          </a:ln>
        </p:spPr>
        <p:txBody>
          <a:bodyPr lIns="90000" tIns="45000" rIns="90000" bIns="45000"/>
          <a:lstStyle/>
          <a:p>
            <a:pPr algn="just" fontAlgn="auto">
              <a:spcBef>
                <a:spcPts val="0"/>
              </a:spcBef>
              <a:spcAft>
                <a:spcPts val="0"/>
              </a:spcAft>
              <a:defRPr/>
            </a:pPr>
            <a:r>
              <a:rPr lang="it-IT" sz="1200" dirty="0">
                <a:latin typeface="+mn-lt"/>
                <a:cs typeface="+mn-cs"/>
              </a:rPr>
              <a:t>Il progetto </a:t>
            </a:r>
            <a:r>
              <a:rPr lang="it-IT" sz="1200" dirty="0" err="1">
                <a:latin typeface="+mn-lt"/>
                <a:cs typeface="+mn-cs"/>
              </a:rPr>
              <a:t>Kairos</a:t>
            </a:r>
            <a:r>
              <a:rPr lang="it-IT" sz="1200" dirty="0">
                <a:latin typeface="+mn-lt"/>
                <a:cs typeface="+mn-cs"/>
              </a:rPr>
              <a:t> propone, anche in chiave preventiva, nuove soluzioni a supporto di chi, a causa delle difficili condizioni economiche e degli effetti della crisi, presenta nuovi bisogni legati soprattutto al lavoro, alla casa e al reddito.</a:t>
            </a:r>
          </a:p>
          <a:p>
            <a:pPr algn="just" fontAlgn="auto">
              <a:spcBef>
                <a:spcPts val="0"/>
              </a:spcBef>
              <a:spcAft>
                <a:spcPts val="0"/>
              </a:spcAft>
              <a:defRPr/>
            </a:pPr>
            <a:r>
              <a:rPr lang="it-IT" sz="1200" dirty="0" err="1">
                <a:latin typeface="+mn-lt"/>
                <a:cs typeface="+mn-cs"/>
              </a:rPr>
              <a:t>Kairos</a:t>
            </a:r>
            <a:r>
              <a:rPr lang="it-IT" sz="1200" dirty="0">
                <a:latin typeface="+mn-lt"/>
                <a:cs typeface="+mn-cs"/>
              </a:rPr>
              <a:t> offre risposte personalizzate flessibili in particolare ad adulti (con o senza carichi familiari) che si trovano in una situazione di vulnerabilità e necessitano di supporto, tutoring e orientamento nel breve/ medio termine.</a:t>
            </a:r>
          </a:p>
          <a:p>
            <a:pPr fontAlgn="auto">
              <a:spcBef>
                <a:spcPts val="0"/>
              </a:spcBef>
              <a:spcAft>
                <a:spcPts val="0"/>
              </a:spcAft>
              <a:defRPr/>
            </a:pPr>
            <a:endParaRPr lang="it-IT" sz="1200" b="1" dirty="0">
              <a:latin typeface="+mn-lt"/>
              <a:cs typeface="+mn-cs"/>
            </a:endParaRPr>
          </a:p>
          <a:p>
            <a:pPr fontAlgn="auto">
              <a:spcBef>
                <a:spcPts val="0"/>
              </a:spcBef>
              <a:spcAft>
                <a:spcPts val="0"/>
              </a:spcAft>
              <a:defRPr/>
            </a:pPr>
            <a:r>
              <a:rPr lang="it-IT" sz="1200" b="1" dirty="0">
                <a:latin typeface="+mn-lt"/>
                <a:cs typeface="+mn-cs"/>
              </a:rPr>
              <a:t>COSA OFFRE </a:t>
            </a:r>
            <a:endParaRPr lang="it-IT" sz="1200" dirty="0">
              <a:latin typeface="+mn-lt"/>
              <a:cs typeface="+mn-cs"/>
            </a:endParaRPr>
          </a:p>
          <a:p>
            <a:pPr fontAlgn="auto">
              <a:spcBef>
                <a:spcPts val="0"/>
              </a:spcBef>
              <a:spcAft>
                <a:spcPts val="0"/>
              </a:spcAft>
              <a:defRPr/>
            </a:pPr>
            <a:r>
              <a:rPr lang="it-IT" sz="1200" dirty="0">
                <a:latin typeface="+mn-lt"/>
                <a:cs typeface="+mn-cs"/>
              </a:rPr>
              <a:t>Il progetto offre un </a:t>
            </a:r>
            <a:r>
              <a:rPr lang="it-IT" sz="1200" b="1" dirty="0">
                <a:latin typeface="+mn-lt"/>
                <a:cs typeface="+mn-cs"/>
              </a:rPr>
              <a:t>accompagnamento personalizzato da parte di un tutor </a:t>
            </a:r>
            <a:r>
              <a:rPr lang="it-IT" sz="1200" dirty="0">
                <a:latin typeface="+mn-lt"/>
                <a:cs typeface="+mn-cs"/>
              </a:rPr>
              <a:t>che co-progetta con lo stesso utente le azioni più utili per rispondere alle situazioni di difficoltà. Il progetto individuale può prevedere </a:t>
            </a:r>
            <a:r>
              <a:rPr lang="it-IT" sz="1200" b="1" dirty="0">
                <a:latin typeface="+mn-lt"/>
                <a:cs typeface="+mn-cs"/>
              </a:rPr>
              <a:t>una o più azioni su ciascun ambito. </a:t>
            </a:r>
            <a:r>
              <a:rPr lang="it-IT" sz="1200" dirty="0">
                <a:latin typeface="+mn-lt"/>
                <a:cs typeface="+mn-cs"/>
              </a:rPr>
              <a:t>	</a:t>
            </a:r>
          </a:p>
          <a:p>
            <a:pPr fontAlgn="auto">
              <a:spcBef>
                <a:spcPts val="0"/>
              </a:spcBef>
              <a:spcAft>
                <a:spcPts val="0"/>
              </a:spcAft>
              <a:defRPr/>
            </a:pPr>
            <a:endParaRPr lang="it-IT" sz="1200" b="1" dirty="0">
              <a:latin typeface="+mn-lt"/>
              <a:cs typeface="+mn-cs"/>
            </a:endParaRPr>
          </a:p>
          <a:p>
            <a:pPr fontAlgn="auto">
              <a:spcBef>
                <a:spcPts val="0"/>
              </a:spcBef>
              <a:spcAft>
                <a:spcPts val="0"/>
              </a:spcAft>
              <a:defRPr/>
            </a:pPr>
            <a:r>
              <a:rPr lang="it-IT" sz="1200" b="1" dirty="0">
                <a:latin typeface="+mn-lt"/>
                <a:cs typeface="+mn-cs"/>
              </a:rPr>
              <a:t>Ambiti: </a:t>
            </a:r>
            <a:r>
              <a:rPr lang="it-IT" sz="1200" dirty="0">
                <a:latin typeface="+mn-lt"/>
                <a:cs typeface="+mn-cs"/>
              </a:rPr>
              <a:t>	</a:t>
            </a:r>
            <a:r>
              <a:rPr lang="it-IT" sz="1200" b="1" dirty="0">
                <a:latin typeface="+mn-lt"/>
                <a:cs typeface="+mn-cs"/>
              </a:rPr>
              <a:t> </a:t>
            </a:r>
            <a:r>
              <a:rPr lang="it-IT" sz="1200" dirty="0">
                <a:latin typeface="+mn-lt"/>
                <a:cs typeface="+mn-cs"/>
              </a:rPr>
              <a:t>	</a:t>
            </a:r>
          </a:p>
          <a:p>
            <a:pPr fontAlgn="auto">
              <a:spcBef>
                <a:spcPts val="0"/>
              </a:spcBef>
              <a:spcAft>
                <a:spcPts val="0"/>
              </a:spcAft>
              <a:defRPr/>
            </a:pPr>
            <a:r>
              <a:rPr lang="it-IT" sz="1200" b="1" dirty="0">
                <a:latin typeface="+mn-lt"/>
                <a:cs typeface="+mn-cs"/>
              </a:rPr>
              <a:t>LAVORO </a:t>
            </a:r>
            <a:r>
              <a:rPr lang="it-IT" sz="1200" dirty="0">
                <a:latin typeface="+mn-lt"/>
                <a:cs typeface="+mn-cs"/>
              </a:rPr>
              <a:t>	</a:t>
            </a:r>
          </a:p>
          <a:p>
            <a:pPr fontAlgn="auto">
              <a:spcBef>
                <a:spcPts val="0"/>
              </a:spcBef>
              <a:spcAft>
                <a:spcPts val="0"/>
              </a:spcAft>
              <a:defRPr/>
            </a:pPr>
            <a:r>
              <a:rPr lang="it-IT" sz="1200" b="1" dirty="0">
                <a:latin typeface="+mn-lt"/>
                <a:cs typeface="+mn-cs"/>
              </a:rPr>
              <a:t>Percorsi di riqualificazione professionale </a:t>
            </a:r>
            <a:r>
              <a:rPr lang="it-IT" sz="1200" dirty="0">
                <a:latin typeface="+mn-lt"/>
                <a:cs typeface="+mn-cs"/>
              </a:rPr>
              <a:t>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Orientamento professionale di gruppo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Laboratori professionalizzanti e borse lavoro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Esperienze di auto-mutuo-aiuto per le difficoltà inerenti al lavoro (AMALAV) </a:t>
            </a:r>
          </a:p>
          <a:p>
            <a:pPr fontAlgn="auto">
              <a:spcBef>
                <a:spcPts val="0"/>
              </a:spcBef>
              <a:spcAft>
                <a:spcPts val="0"/>
              </a:spcAft>
              <a:defRPr/>
            </a:pPr>
            <a:r>
              <a:rPr lang="it-IT" sz="1200" dirty="0">
                <a:latin typeface="+mn-lt"/>
                <a:cs typeface="+mn-cs"/>
              </a:rPr>
              <a:t>	</a:t>
            </a:r>
          </a:p>
          <a:p>
            <a:pPr fontAlgn="auto">
              <a:spcBef>
                <a:spcPts val="0"/>
              </a:spcBef>
              <a:spcAft>
                <a:spcPts val="0"/>
              </a:spcAft>
              <a:defRPr/>
            </a:pPr>
            <a:r>
              <a:rPr lang="it-IT" sz="1200" b="1" dirty="0">
                <a:latin typeface="+mn-lt"/>
                <a:cs typeface="+mn-cs"/>
              </a:rPr>
              <a:t>CASA </a:t>
            </a:r>
            <a:r>
              <a:rPr lang="it-IT" sz="1200" dirty="0">
                <a:latin typeface="+mn-lt"/>
                <a:cs typeface="+mn-cs"/>
              </a:rPr>
              <a:t>	</a:t>
            </a:r>
          </a:p>
          <a:p>
            <a:pPr fontAlgn="auto">
              <a:spcBef>
                <a:spcPts val="0"/>
              </a:spcBef>
              <a:spcAft>
                <a:spcPts val="0"/>
              </a:spcAft>
              <a:defRPr/>
            </a:pPr>
            <a:r>
              <a:rPr lang="it-IT" sz="1200" b="1" dirty="0">
                <a:latin typeface="+mn-lt"/>
                <a:cs typeface="+mn-cs"/>
              </a:rPr>
              <a:t>Ricerca di soluzioni alternative sul tema dell’abitare e per la riduzione dei costi di gestione della casa </a:t>
            </a:r>
            <a:endParaRPr lang="it-IT" sz="1200" dirty="0">
              <a:latin typeface="+mn-lt"/>
              <a:cs typeface="+mn-cs"/>
            </a:endParaRP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Supporto economico per gli affitti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Raccordo con l’Agenzia per la casa per affitti a canone concordato e fondo di garanzia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Fondo </a:t>
            </a:r>
            <a:r>
              <a:rPr lang="it-IT" sz="1200" dirty="0" err="1">
                <a:latin typeface="+mn-lt"/>
                <a:cs typeface="+mn-cs"/>
              </a:rPr>
              <a:t>microcredito</a:t>
            </a:r>
            <a:r>
              <a:rPr lang="it-IT" sz="1200" dirty="0">
                <a:latin typeface="+mn-lt"/>
                <a:cs typeface="+mn-cs"/>
              </a:rPr>
              <a:t> inquilini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Supporto iniziative sulla casa: riqualificazioni e traslochi tramite borse lavoro e cooperative di tipo B </a:t>
            </a:r>
          </a:p>
          <a:p>
            <a:pPr fontAlgn="auto">
              <a:spcBef>
                <a:spcPts val="0"/>
              </a:spcBef>
              <a:spcAft>
                <a:spcPts val="0"/>
              </a:spcAft>
              <a:defRPr/>
            </a:pPr>
            <a:r>
              <a:rPr lang="it-IT" sz="1200" dirty="0">
                <a:latin typeface="+mn-lt"/>
                <a:cs typeface="+mn-cs"/>
              </a:rPr>
              <a:t>	</a:t>
            </a:r>
          </a:p>
          <a:p>
            <a:pPr fontAlgn="auto">
              <a:spcBef>
                <a:spcPts val="0"/>
              </a:spcBef>
              <a:spcAft>
                <a:spcPts val="0"/>
              </a:spcAft>
              <a:defRPr/>
            </a:pPr>
            <a:r>
              <a:rPr lang="it-IT" sz="1200" b="1" dirty="0">
                <a:latin typeface="+mn-lt"/>
                <a:cs typeface="+mn-cs"/>
              </a:rPr>
              <a:t>REDDITO </a:t>
            </a:r>
            <a:r>
              <a:rPr lang="it-IT" sz="1200" dirty="0">
                <a:latin typeface="+mn-lt"/>
                <a:cs typeface="+mn-cs"/>
              </a:rPr>
              <a:t>	</a:t>
            </a:r>
          </a:p>
          <a:p>
            <a:pPr fontAlgn="auto">
              <a:spcBef>
                <a:spcPts val="0"/>
              </a:spcBef>
              <a:spcAft>
                <a:spcPts val="0"/>
              </a:spcAft>
              <a:defRPr/>
            </a:pPr>
            <a:r>
              <a:rPr lang="it-IT" sz="1200" b="1" dirty="0">
                <a:latin typeface="+mn-lt"/>
                <a:cs typeface="+mn-cs"/>
              </a:rPr>
              <a:t>Percorsi di affiancamento per la gestione efficace del proprio reddito </a:t>
            </a:r>
            <a:r>
              <a:rPr lang="it-IT" sz="1200" dirty="0">
                <a:latin typeface="+mn-lt"/>
                <a:cs typeface="+mn-cs"/>
              </a:rPr>
              <a:t>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Esperienze di gruppo sulla gestione del reddito familiare </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Esperienze di cittadinanza attiva: scambio di beni e servizi – Progetto “Mi fido di noi” </a:t>
            </a:r>
          </a:p>
          <a:p>
            <a:pPr fontAlgn="auto">
              <a:spcBef>
                <a:spcPts val="0"/>
              </a:spcBef>
              <a:spcAft>
                <a:spcPts val="0"/>
              </a:spcAft>
              <a:defRPr/>
            </a:pPr>
            <a:r>
              <a:rPr lang="it-IT" sz="1200" dirty="0">
                <a:latin typeface="+mn-lt"/>
                <a:cs typeface="+mn-cs"/>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ustomShape 1"/>
          <p:cNvSpPr>
            <a:spLocks noChangeArrowheads="1"/>
          </p:cNvSpPr>
          <p:nvPr/>
        </p:nvSpPr>
        <p:spPr bwMode="auto">
          <a:xfrm>
            <a:off x="144463" y="387350"/>
            <a:ext cx="10033000" cy="692150"/>
          </a:xfrm>
          <a:prstGeom prst="rect">
            <a:avLst/>
          </a:prstGeom>
          <a:noFill/>
          <a:ln w="9525">
            <a:noFill/>
            <a:miter lim="800000"/>
            <a:headEnd/>
            <a:tailEnd/>
          </a:ln>
        </p:spPr>
        <p:txBody>
          <a:bodyPr lIns="0" tIns="0" rIns="0" bIns="0" anchor="ctr"/>
          <a:lstStyle/>
          <a:p>
            <a:r>
              <a:rPr lang="it-IT" sz="2000" b="1">
                <a:solidFill>
                  <a:srgbClr val="000000"/>
                </a:solidFill>
              </a:rPr>
              <a:t>Misure Welfare: </a:t>
            </a:r>
            <a:r>
              <a:rPr lang="it-IT" sz="2000" b="1">
                <a:solidFill>
                  <a:srgbClr val="0070C0"/>
                </a:solidFill>
              </a:rPr>
              <a:t>Kairos</a:t>
            </a:r>
            <a:endParaRPr lang="it-IT"/>
          </a:p>
          <a:p>
            <a:pPr>
              <a:lnSpc>
                <a:spcPct val="90000"/>
              </a:lnSpc>
            </a:pPr>
            <a:r>
              <a:rPr lang="it-IT" sz="2000" b="1">
                <a:solidFill>
                  <a:srgbClr val="000000"/>
                </a:solidFill>
              </a:rPr>
              <a:t>       Destinatari: </a:t>
            </a:r>
            <a:r>
              <a:rPr lang="it-IT" sz="2000" b="1">
                <a:solidFill>
                  <a:srgbClr val="FF0000"/>
                </a:solidFill>
              </a:rPr>
              <a:t>Persone in difficoltà per la casa e il lavoro                                      2/2                             </a:t>
            </a:r>
            <a:endParaRPr lang="it-IT"/>
          </a:p>
        </p:txBody>
      </p:sp>
      <p:sp>
        <p:nvSpPr>
          <p:cNvPr id="78850" name="CustomShape 2"/>
          <p:cNvSpPr>
            <a:spLocks noChangeArrowheads="1"/>
          </p:cNvSpPr>
          <p:nvPr/>
        </p:nvSpPr>
        <p:spPr bwMode="auto">
          <a:xfrm>
            <a:off x="252413" y="7056438"/>
            <a:ext cx="10186987" cy="358775"/>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36</a:t>
            </a:r>
            <a:endParaRPr lang="it-IT"/>
          </a:p>
        </p:txBody>
      </p:sp>
      <p:sp>
        <p:nvSpPr>
          <p:cNvPr id="78851" name="CustomShape 3"/>
          <p:cNvSpPr>
            <a:spLocks noChangeArrowheads="1"/>
          </p:cNvSpPr>
          <p:nvPr/>
        </p:nvSpPr>
        <p:spPr bwMode="auto">
          <a:xfrm>
            <a:off x="1603375" y="1547813"/>
            <a:ext cx="8264525" cy="4308475"/>
          </a:xfrm>
          <a:prstGeom prst="rect">
            <a:avLst/>
          </a:prstGeom>
          <a:noFill/>
          <a:ln w="9525">
            <a:noFill/>
            <a:miter lim="800000"/>
            <a:headEnd/>
            <a:tailEnd/>
          </a:ln>
        </p:spPr>
        <p:txBody>
          <a:bodyPr/>
          <a:lstStyle/>
          <a:p>
            <a:endParaRPr lang="it-IT"/>
          </a:p>
        </p:txBody>
      </p:sp>
      <p:sp>
        <p:nvSpPr>
          <p:cNvPr id="78852" name="CustomShape 4"/>
          <p:cNvSpPr>
            <a:spLocks noChangeArrowheads="1"/>
          </p:cNvSpPr>
          <p:nvPr/>
        </p:nvSpPr>
        <p:spPr bwMode="auto">
          <a:xfrm>
            <a:off x="2066925" y="1439863"/>
            <a:ext cx="8156575" cy="3887787"/>
          </a:xfrm>
          <a:prstGeom prst="rect">
            <a:avLst/>
          </a:prstGeom>
          <a:noFill/>
          <a:ln w="9525">
            <a:noFill/>
            <a:miter lim="800000"/>
            <a:headEnd/>
            <a:tailEnd/>
          </a:ln>
        </p:spPr>
        <p:txBody>
          <a:bodyPr lIns="90000" tIns="45000" rIns="90000" bIns="45000" anchor="ctr"/>
          <a:lstStyle/>
          <a:p>
            <a:pPr algn="just">
              <a:lnSpc>
                <a:spcPct val="90000"/>
              </a:lnSpc>
            </a:pPr>
            <a:endParaRPr lang="it-IT"/>
          </a:p>
          <a:p>
            <a:pPr algn="just">
              <a:lnSpc>
                <a:spcPct val="90000"/>
              </a:lnSpc>
            </a:pPr>
            <a:endParaRPr lang="it-IT"/>
          </a:p>
        </p:txBody>
      </p:sp>
      <p:pic>
        <p:nvPicPr>
          <p:cNvPr id="78853" name="Segnaposto contenuto 5"/>
          <p:cNvPicPr>
            <a:picLocks noChangeAspect="1" noChangeArrowheads="1"/>
          </p:cNvPicPr>
          <p:nvPr/>
        </p:nvPicPr>
        <p:blipFill>
          <a:blip r:embed="rId3"/>
          <a:srcRect/>
          <a:stretch>
            <a:fillRect/>
          </a:stretch>
        </p:blipFill>
        <p:spPr bwMode="auto">
          <a:xfrm>
            <a:off x="1439863" y="1897063"/>
            <a:ext cx="931862" cy="1270000"/>
          </a:xfrm>
          <a:prstGeom prst="rect">
            <a:avLst/>
          </a:prstGeom>
          <a:noFill/>
          <a:ln w="63360">
            <a:noFill/>
            <a:miter lim="800000"/>
            <a:headEnd/>
            <a:tailEnd/>
          </a:ln>
        </p:spPr>
      </p:pic>
      <p:pic>
        <p:nvPicPr>
          <p:cNvPr id="78854" name="Immagine 2"/>
          <p:cNvPicPr>
            <a:picLocks noChangeAspect="1" noChangeArrowheads="1"/>
          </p:cNvPicPr>
          <p:nvPr/>
        </p:nvPicPr>
        <p:blipFill>
          <a:blip r:embed="rId4"/>
          <a:srcRect/>
          <a:stretch>
            <a:fillRect/>
          </a:stretch>
        </p:blipFill>
        <p:spPr bwMode="auto">
          <a:xfrm>
            <a:off x="360363" y="1368425"/>
            <a:ext cx="1241425" cy="809625"/>
          </a:xfrm>
          <a:prstGeom prst="rect">
            <a:avLst/>
          </a:prstGeom>
          <a:noFill/>
          <a:ln w="9525">
            <a:noFill/>
            <a:miter lim="800000"/>
            <a:headEnd/>
            <a:tailEnd/>
          </a:ln>
        </p:spPr>
      </p:pic>
      <p:sp>
        <p:nvSpPr>
          <p:cNvPr id="78855" name="CustomShape 3"/>
          <p:cNvSpPr>
            <a:spLocks noChangeArrowheads="1"/>
          </p:cNvSpPr>
          <p:nvPr/>
        </p:nvSpPr>
        <p:spPr bwMode="auto">
          <a:xfrm>
            <a:off x="2533650" y="1258888"/>
            <a:ext cx="7796213" cy="5654675"/>
          </a:xfrm>
          <a:prstGeom prst="rect">
            <a:avLst/>
          </a:prstGeom>
          <a:noFill/>
          <a:ln w="9525">
            <a:noFill/>
            <a:miter lim="800000"/>
            <a:headEnd/>
            <a:tailEnd/>
          </a:ln>
        </p:spPr>
        <p:txBody>
          <a:bodyPr lIns="90000" tIns="45000" rIns="90000" bIns="45000"/>
          <a:lstStyle/>
          <a:p>
            <a:r>
              <a:rPr lang="it-IT" sz="1200" b="1"/>
              <a:t>COME ACCEDERE </a:t>
            </a:r>
            <a:r>
              <a:rPr lang="it-IT" sz="1200"/>
              <a:t>	</a:t>
            </a:r>
          </a:p>
          <a:p>
            <a:r>
              <a:rPr lang="it-IT" sz="1200"/>
              <a:t>Ci si può rivolgere nei punti di accesso presenti sul territorio dove l’equipe dei tutor</a:t>
            </a:r>
            <a:r>
              <a:rPr lang="it-IT" sz="1200" i="1"/>
              <a:t>: </a:t>
            </a:r>
            <a:endParaRPr lang="it-IT" sz="1200"/>
          </a:p>
          <a:p>
            <a:r>
              <a:rPr lang="it-IT" sz="1200"/>
              <a:t>1. Esegue una </a:t>
            </a:r>
            <a:r>
              <a:rPr lang="it-IT" sz="1200" b="1"/>
              <a:t>valutazione </a:t>
            </a:r>
            <a:r>
              <a:rPr lang="it-IT" sz="1200"/>
              <a:t>del bisogno </a:t>
            </a:r>
          </a:p>
          <a:p>
            <a:r>
              <a:rPr lang="it-IT" sz="1200"/>
              <a:t>2. </a:t>
            </a:r>
            <a:r>
              <a:rPr lang="it-IT" sz="1200" b="1"/>
              <a:t>Co-progetta </a:t>
            </a:r>
            <a:r>
              <a:rPr lang="it-IT" sz="1200"/>
              <a:t>e </a:t>
            </a:r>
            <a:r>
              <a:rPr lang="it-IT" sz="1200" b="1"/>
              <a:t>costruisce in maniera condivisa </a:t>
            </a:r>
            <a:r>
              <a:rPr lang="it-IT" sz="1200"/>
              <a:t>il progetto di supporto personalizzato </a:t>
            </a:r>
          </a:p>
          <a:p>
            <a:r>
              <a:rPr lang="it-IT" sz="1200"/>
              <a:t>3. </a:t>
            </a:r>
            <a:r>
              <a:rPr lang="it-IT" sz="1200" b="1"/>
              <a:t>Orienta </a:t>
            </a:r>
            <a:r>
              <a:rPr lang="it-IT" sz="1200"/>
              <a:t>verso i servizi offerti da Kairos o da un soggetto della rete </a:t>
            </a:r>
          </a:p>
          <a:p>
            <a:r>
              <a:rPr lang="it-IT" sz="1200"/>
              <a:t>	</a:t>
            </a:r>
          </a:p>
          <a:p>
            <a:r>
              <a:rPr lang="it-IT" sz="1200" b="1"/>
              <a:t>I PUNTI DI ACCESSO </a:t>
            </a:r>
            <a:r>
              <a:rPr lang="it-IT" sz="1200"/>
              <a:t>	</a:t>
            </a:r>
          </a:p>
          <a:p>
            <a:endParaRPr lang="it-IT" sz="1200" b="1"/>
          </a:p>
          <a:p>
            <a:r>
              <a:rPr lang="it-IT" sz="1200" b="1"/>
              <a:t>BRUGHERIO – C/O Municipio (1° piano) </a:t>
            </a:r>
            <a:endParaRPr lang="it-IT" sz="1200"/>
          </a:p>
          <a:p>
            <a:r>
              <a:rPr lang="it-IT" sz="1200"/>
              <a:t>Piazza C. Battisti 1 (mercoledì 16:00 - 19:00) 	</a:t>
            </a:r>
          </a:p>
          <a:p>
            <a:endParaRPr lang="it-IT" sz="1200" b="1"/>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ustomShape 1"/>
          <p:cNvSpPr>
            <a:spLocks noChangeArrowheads="1"/>
          </p:cNvSpPr>
          <p:nvPr/>
        </p:nvSpPr>
        <p:spPr bwMode="auto">
          <a:xfrm>
            <a:off x="360363" y="360363"/>
            <a:ext cx="9863137" cy="6461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0070C0"/>
                </a:solidFill>
              </a:rPr>
              <a:t>Progetto di Inserimento Lavorativo (PIL)</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Disoccupati                                                                                    </a:t>
            </a:r>
            <a:endParaRPr lang="it-IT"/>
          </a:p>
        </p:txBody>
      </p:sp>
      <p:sp>
        <p:nvSpPr>
          <p:cNvPr id="80898" name="CustomShape 2"/>
          <p:cNvSpPr>
            <a:spLocks noChangeArrowheads="1"/>
          </p:cNvSpPr>
          <p:nvPr/>
        </p:nvSpPr>
        <p:spPr bwMode="auto">
          <a:xfrm>
            <a:off x="2066925" y="2105025"/>
            <a:ext cx="8156575" cy="3454400"/>
          </a:xfrm>
          <a:prstGeom prst="rect">
            <a:avLst/>
          </a:prstGeom>
          <a:noFill/>
          <a:ln w="9525">
            <a:noFill/>
            <a:miter lim="800000"/>
            <a:headEnd/>
            <a:tailEnd/>
          </a:ln>
        </p:spPr>
        <p:txBody>
          <a:bodyPr lIns="90000" tIns="45000" rIns="90000" bIns="45000" anchor="ctr"/>
          <a:lstStyle/>
          <a:p>
            <a:pPr algn="just"/>
            <a:r>
              <a:rPr lang="it-IT" sz="1400">
                <a:solidFill>
                  <a:srgbClr val="000000"/>
                </a:solidFill>
              </a:rPr>
              <a:t>Il «reddito di autonomia» per le politiche attive del lavoro (denominato «Progetto di Inserimento Lavorativo – PIL) è un contributo economico per i disoccupati che partecipano alle attività di orientamento e formazione di Dote Unica Lavoro e che si trovano in situazione di particolare difficoltà economica.</a:t>
            </a:r>
            <a:endParaRPr lang="it-IT"/>
          </a:p>
          <a:p>
            <a:pPr algn="just"/>
            <a:r>
              <a:rPr lang="it-IT" sz="1400">
                <a:solidFill>
                  <a:srgbClr val="000000"/>
                </a:solidFill>
              </a:rPr>
              <a:t>Il contributo ammonta fino ad un massimo di € 1.800 in 6 mesi</a:t>
            </a:r>
            <a:endParaRPr lang="it-IT"/>
          </a:p>
          <a:p>
            <a:pPr algn="just"/>
            <a:endParaRPr lang="it-IT"/>
          </a:p>
          <a:p>
            <a:pPr algn="just"/>
            <a:r>
              <a:rPr lang="it-IT" sz="1400">
                <a:solidFill>
                  <a:srgbClr val="000000"/>
                </a:solidFill>
              </a:rPr>
              <a:t>Beneficiari: disoccupati da più di 36 mesi, non percettori di alcuna integrazione al reddito, che partecipano al percorso di Dote Unica Lavoro</a:t>
            </a:r>
            <a:endParaRPr lang="it-IT"/>
          </a:p>
          <a:p>
            <a:pPr algn="just"/>
            <a:endParaRPr lang="it-IT"/>
          </a:p>
          <a:p>
            <a:pPr algn="just"/>
            <a:r>
              <a:rPr lang="it-IT" sz="1400">
                <a:solidFill>
                  <a:srgbClr val="000000"/>
                </a:solidFill>
              </a:rPr>
              <a:t>Requisiti: indicatore ISEE di riferimento uguale o inferiore a 20.000 euro</a:t>
            </a:r>
            <a:endParaRPr lang="it-IT"/>
          </a:p>
          <a:p>
            <a:pPr algn="just"/>
            <a:endParaRPr lang="it-IT"/>
          </a:p>
          <a:p>
            <a:pPr algn="just"/>
            <a:r>
              <a:rPr lang="it-IT" sz="1400">
                <a:solidFill>
                  <a:srgbClr val="000000"/>
                </a:solidFill>
              </a:rPr>
              <a:t>Modalità di accesso: attraverso gli </a:t>
            </a:r>
            <a:r>
              <a:rPr lang="it-IT" sz="1400" b="1">
                <a:solidFill>
                  <a:srgbClr val="000000"/>
                </a:solidFill>
              </a:rPr>
              <a:t>Operatori accreditati</a:t>
            </a:r>
            <a:r>
              <a:rPr lang="it-IT" sz="1400">
                <a:solidFill>
                  <a:srgbClr val="000000"/>
                </a:solidFill>
              </a:rPr>
              <a:t>, a seguito dell’attivazione della misura di politica attiva di orientamento, accompagnamento e formazione denominata «Dote Unica Lavoro» </a:t>
            </a:r>
            <a:endParaRPr lang="it-IT"/>
          </a:p>
          <a:p>
            <a:pPr algn="just"/>
            <a:endParaRPr lang="it-IT"/>
          </a:p>
          <a:p>
            <a:pPr algn="just"/>
            <a:r>
              <a:rPr lang="it-IT" sz="1400">
                <a:solidFill>
                  <a:srgbClr val="000000"/>
                </a:solidFill>
              </a:rPr>
              <a:t>Per approfondimenti: visita il </a:t>
            </a:r>
            <a:r>
              <a:rPr lang="it-IT" sz="1400" b="1" u="sng">
                <a:solidFill>
                  <a:srgbClr val="0000FF"/>
                </a:solidFill>
                <a:hlinkClick r:id="rId2"/>
              </a:rPr>
              <a:t>sito della Direzione Istruzione, Formazione e Lavoro</a:t>
            </a:r>
            <a:endParaRPr lang="it-IT"/>
          </a:p>
          <a:p>
            <a:endParaRPr lang="it-IT"/>
          </a:p>
          <a:p>
            <a:endParaRPr lang="it-IT"/>
          </a:p>
        </p:txBody>
      </p:sp>
      <p:sp>
        <p:nvSpPr>
          <p:cNvPr id="80899" name="CustomShape 3"/>
          <p:cNvSpPr>
            <a:spLocks noChangeArrowheads="1"/>
          </p:cNvSpPr>
          <p:nvPr/>
        </p:nvSpPr>
        <p:spPr bwMode="auto">
          <a:xfrm>
            <a:off x="252413" y="6767513"/>
            <a:ext cx="10186987" cy="430212"/>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37</a:t>
            </a:r>
            <a:endParaRPr lang="it-IT"/>
          </a:p>
        </p:txBody>
      </p:sp>
      <p:pic>
        <p:nvPicPr>
          <p:cNvPr id="80900" name="Segnaposto contenuto 5"/>
          <p:cNvPicPr>
            <a:picLocks noChangeAspect="1" noChangeArrowheads="1"/>
          </p:cNvPicPr>
          <p:nvPr/>
        </p:nvPicPr>
        <p:blipFill>
          <a:blip r:embed="rId3"/>
          <a:srcRect/>
          <a:stretch>
            <a:fillRect/>
          </a:stretch>
        </p:blipFill>
        <p:spPr bwMode="auto">
          <a:xfrm>
            <a:off x="360363" y="1368425"/>
            <a:ext cx="1406525" cy="2105025"/>
          </a:xfrm>
          <a:prstGeom prst="rect">
            <a:avLst/>
          </a:prstGeom>
          <a:noFill/>
          <a:ln w="63360">
            <a:solidFill>
              <a:srgbClr val="0070C0"/>
            </a:solidFill>
            <a:round/>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ustomShape 1"/>
          <p:cNvSpPr>
            <a:spLocks noChangeArrowheads="1"/>
          </p:cNvSpPr>
          <p:nvPr/>
        </p:nvSpPr>
        <p:spPr bwMode="auto">
          <a:xfrm>
            <a:off x="1046163" y="723900"/>
            <a:ext cx="8597900" cy="1320800"/>
          </a:xfrm>
          <a:prstGeom prst="rect">
            <a:avLst/>
          </a:prstGeom>
          <a:noFill/>
          <a:ln w="9525">
            <a:noFill/>
            <a:miter lim="800000"/>
            <a:headEnd/>
            <a:tailEnd/>
          </a:ln>
        </p:spPr>
        <p:txBody>
          <a:bodyPr/>
          <a:lstStyle/>
          <a:p>
            <a:endParaRPr lang="it-IT"/>
          </a:p>
        </p:txBody>
      </p:sp>
      <p:sp>
        <p:nvSpPr>
          <p:cNvPr id="31746" name="CustomShape 2"/>
          <p:cNvSpPr>
            <a:spLocks noChangeArrowheads="1"/>
          </p:cNvSpPr>
          <p:nvPr/>
        </p:nvSpPr>
        <p:spPr bwMode="auto">
          <a:xfrm>
            <a:off x="1727200" y="1204913"/>
            <a:ext cx="8496300" cy="5562600"/>
          </a:xfrm>
          <a:prstGeom prst="rect">
            <a:avLst/>
          </a:prstGeom>
          <a:noFill/>
          <a:ln w="9525">
            <a:noFill/>
            <a:miter lim="800000"/>
            <a:headEnd/>
            <a:tailEnd/>
          </a:ln>
        </p:spPr>
        <p:txBody>
          <a:bodyPr lIns="90000" tIns="45000" rIns="90000" bIns="45000" anchor="ctr"/>
          <a:lstStyle/>
          <a:p>
            <a:pPr algn="just"/>
            <a:r>
              <a:rPr lang="it-IT" sz="1400" b="1">
                <a:solidFill>
                  <a:srgbClr val="000000"/>
                </a:solidFill>
              </a:rPr>
              <a:t>Non essere: </a:t>
            </a:r>
            <a:endParaRPr lang="it-IT"/>
          </a:p>
          <a:p>
            <a:pPr algn="just"/>
            <a:r>
              <a:rPr lang="it-IT" sz="1400">
                <a:solidFill>
                  <a:srgbClr val="000000"/>
                </a:solidFill>
              </a:rPr>
              <a:t>Da solo o insieme al coniuge:</a:t>
            </a:r>
            <a:endParaRPr lang="it-IT"/>
          </a:p>
          <a:p>
            <a:pPr algn="just">
              <a:buFont typeface="Arial" charset="0"/>
              <a:buChar char="•"/>
            </a:pPr>
            <a:r>
              <a:rPr lang="it-IT" sz="1400">
                <a:solidFill>
                  <a:srgbClr val="000000"/>
                </a:solidFill>
              </a:rPr>
              <a:t>intestatario/i di più di una utenza elettrica domestica,</a:t>
            </a:r>
            <a:endParaRPr lang="it-IT"/>
          </a:p>
          <a:p>
            <a:pPr algn="just">
              <a:buFont typeface="Arial" charset="0"/>
              <a:buChar char="•"/>
            </a:pPr>
            <a:r>
              <a:rPr lang="it-IT" sz="1400">
                <a:solidFill>
                  <a:srgbClr val="000000"/>
                </a:solidFill>
              </a:rPr>
              <a:t>intestatario/i di utenze     elettriche non domestiche, </a:t>
            </a:r>
            <a:endParaRPr lang="it-IT"/>
          </a:p>
          <a:p>
            <a:pPr algn="just">
              <a:buFont typeface="Arial" charset="0"/>
              <a:buChar char="•"/>
            </a:pPr>
            <a:r>
              <a:rPr lang="it-IT" sz="1400">
                <a:solidFill>
                  <a:srgbClr val="000000"/>
                </a:solidFill>
              </a:rPr>
              <a:t>intestatario/i di più di una utenza del gas, </a:t>
            </a:r>
            <a:endParaRPr lang="it-IT"/>
          </a:p>
          <a:p>
            <a:pPr algn="just">
              <a:buFont typeface="Arial" charset="0"/>
              <a:buChar char="•"/>
            </a:pPr>
            <a:r>
              <a:rPr lang="it-IT" sz="1400">
                <a:solidFill>
                  <a:srgbClr val="000000"/>
                </a:solidFill>
              </a:rPr>
              <a:t>proprietario/i di più di un autoveicolo, </a:t>
            </a:r>
            <a:endParaRPr lang="it-IT"/>
          </a:p>
          <a:p>
            <a:pPr algn="just">
              <a:buFont typeface="Arial" charset="0"/>
              <a:buChar char="•"/>
            </a:pPr>
            <a:r>
              <a:rPr lang="it-IT" sz="1400">
                <a:solidFill>
                  <a:srgbClr val="000000"/>
                </a:solidFill>
              </a:rPr>
              <a:t>proprietario/i, con una quota superiore o uguale al 25%, di più di un immobile ad uso abitativo,</a:t>
            </a:r>
            <a:endParaRPr lang="it-IT"/>
          </a:p>
          <a:p>
            <a:pPr algn="just">
              <a:buFont typeface="Arial" charset="0"/>
              <a:buChar char="•"/>
            </a:pPr>
            <a:r>
              <a:rPr lang="it-IT" sz="1400">
                <a:solidFill>
                  <a:srgbClr val="000000"/>
                </a:solidFill>
              </a:rPr>
              <a:t>proprietario/i, con una quota superiore o uguale al 10%, di immobili non ad uso abitativo, inclusi quelli ubicati al di fuori del Territorio della Repubblica Italiana o di categoria catastale C7,</a:t>
            </a:r>
            <a:endParaRPr lang="it-IT"/>
          </a:p>
          <a:p>
            <a:pPr algn="just">
              <a:buFont typeface="Arial" charset="0"/>
              <a:buChar char="•"/>
            </a:pPr>
            <a:r>
              <a:rPr lang="it-IT" sz="1400">
                <a:solidFill>
                  <a:srgbClr val="000000"/>
                </a:solidFill>
              </a:rPr>
              <a:t>titolare/i di un patrimonio mobiliare, come rilevato nella dichiarazione ISEE, superiore a 15.000 € ovvero, se detenuto all’estero e non già indicato nella dichiarazione ISEE, non superiore alla medesima soglia una volta convertito in Euro al cambio vigente al 31 dicembre dell’anno precedente la presentazione della dichiarazione ISEE;</a:t>
            </a:r>
            <a:endParaRPr lang="it-IT"/>
          </a:p>
          <a:p>
            <a:pPr algn="just">
              <a:buFont typeface="Arial" charset="0"/>
              <a:buChar char="•"/>
            </a:pPr>
            <a:r>
              <a:rPr lang="it-IT" sz="1400">
                <a:solidFill>
                  <a:srgbClr val="000000"/>
                </a:solidFill>
              </a:rPr>
              <a:t>non fruire di vitto assicurato dallo Stato o da altre pubbliche amministrazioni in quanto ricoverato in istituto di cura di lunga degenza o detenuto in istituto di pena.</a:t>
            </a:r>
            <a:endParaRPr lang="it-IT"/>
          </a:p>
          <a:p>
            <a:pPr algn="just"/>
            <a:endParaRPr lang="it-IT"/>
          </a:p>
          <a:p>
            <a:pPr algn="just"/>
            <a:r>
              <a:rPr lang="it-IT" sz="1400">
                <a:solidFill>
                  <a:srgbClr val="000000"/>
                </a:solidFill>
              </a:rPr>
              <a:t>Con un valore pari a 40 euro al mese, consente di:</a:t>
            </a:r>
            <a:endParaRPr lang="it-IT"/>
          </a:p>
          <a:p>
            <a:pPr algn="just"/>
            <a:r>
              <a:rPr lang="it-IT" sz="1400">
                <a:solidFill>
                  <a:srgbClr val="000000"/>
                </a:solidFill>
              </a:rPr>
              <a:t>•avere sconti nei negozi convenzionati che sostengono il programma Carta Acquisti </a:t>
            </a:r>
            <a:endParaRPr lang="it-IT"/>
          </a:p>
          <a:p>
            <a:pPr algn="just"/>
            <a:r>
              <a:rPr lang="it-IT" sz="1400">
                <a:solidFill>
                  <a:srgbClr val="000000"/>
                </a:solidFill>
              </a:rPr>
              <a:t>•accedere direttamente alla tariffa elettrica agevolata </a:t>
            </a:r>
            <a:endParaRPr lang="it-IT"/>
          </a:p>
          <a:p>
            <a:pPr algn="just"/>
            <a:r>
              <a:rPr lang="it-IT" sz="1400">
                <a:solidFill>
                  <a:srgbClr val="000000"/>
                </a:solidFill>
              </a:rPr>
              <a:t>•ottenere altri benefici e agevolazioni che sono in corso di studio.</a:t>
            </a:r>
            <a:endParaRPr lang="it-IT"/>
          </a:p>
          <a:p>
            <a:pPr algn="just"/>
            <a:r>
              <a:rPr lang="it-IT" sz="1400">
                <a:solidFill>
                  <a:srgbClr val="000000"/>
                </a:solidFill>
              </a:rPr>
              <a:t>La Carta è caricata ogni due mesi, con 80 euro, sulla base degli stanziamenti via via disponibili.</a:t>
            </a:r>
            <a:endParaRPr lang="it-IT"/>
          </a:p>
          <a:p>
            <a:pPr algn="just"/>
            <a:endParaRPr lang="it-IT"/>
          </a:p>
          <a:p>
            <a:pPr algn="just"/>
            <a:r>
              <a:rPr lang="it-IT" sz="1400" b="1">
                <a:solidFill>
                  <a:srgbClr val="000000"/>
                </a:solidFill>
              </a:rPr>
              <a:t>Come e a chi fare richiesta: </a:t>
            </a:r>
            <a:r>
              <a:rPr lang="it-IT" sz="1400">
                <a:solidFill>
                  <a:srgbClr val="000000"/>
                </a:solidFill>
              </a:rPr>
              <a:t>La richiesta per la Carta Acquisti si deve presentare negli Uffici Postali, allegando la domanda compilata e la relativa documentazione.</a:t>
            </a:r>
            <a:endParaRPr lang="it-IT"/>
          </a:p>
          <a:p>
            <a:pPr algn="just"/>
            <a:r>
              <a:rPr lang="it-IT" sz="1400">
                <a:solidFill>
                  <a:srgbClr val="000000"/>
                </a:solidFill>
              </a:rPr>
              <a:t>Numero verde 800.666.888</a:t>
            </a:r>
          </a:p>
          <a:p>
            <a:pPr algn="just"/>
            <a:r>
              <a:rPr lang="it-IT" sz="1400" u="sng">
                <a:solidFill>
                  <a:srgbClr val="000000"/>
                </a:solidFill>
              </a:rPr>
              <a:t>SOLO</a:t>
            </a:r>
            <a:r>
              <a:rPr lang="it-IT" sz="1400">
                <a:solidFill>
                  <a:srgbClr val="000000"/>
                </a:solidFill>
              </a:rPr>
              <a:t> per i richiedenti della misura REI la Social Card verrà inglobata nel beneficio.</a:t>
            </a:r>
            <a:endParaRPr lang="it-IT"/>
          </a:p>
        </p:txBody>
      </p:sp>
      <p:sp>
        <p:nvSpPr>
          <p:cNvPr id="31747" name="CustomShape 3"/>
          <p:cNvSpPr>
            <a:spLocks noChangeArrowheads="1"/>
          </p:cNvSpPr>
          <p:nvPr/>
        </p:nvSpPr>
        <p:spPr bwMode="auto">
          <a:xfrm>
            <a:off x="360363" y="360363"/>
            <a:ext cx="10093325" cy="6461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0070C0"/>
                </a:solidFill>
              </a:rPr>
              <a:t>Carta acquisti – Social Card</a:t>
            </a:r>
            <a:endParaRPr lang="it-IT"/>
          </a:p>
          <a:p>
            <a:pPr>
              <a:lnSpc>
                <a:spcPct val="90000"/>
              </a:lnSpc>
            </a:pPr>
            <a:r>
              <a:rPr lang="it-IT" sz="2000" b="1">
                <a:solidFill>
                  <a:srgbClr val="000000"/>
                </a:solidFill>
              </a:rPr>
              <a:t>       Destinatari: </a:t>
            </a:r>
            <a:r>
              <a:rPr lang="it-IT" sz="2000" b="1">
                <a:solidFill>
                  <a:srgbClr val="FF0000"/>
                </a:solidFill>
              </a:rPr>
              <a:t>Minori di tre anni o &gt; di 65 anni                                                  2/2</a:t>
            </a:r>
            <a:endParaRPr lang="it-IT"/>
          </a:p>
        </p:txBody>
      </p:sp>
      <p:sp>
        <p:nvSpPr>
          <p:cNvPr id="31748" name="CustomShape 4"/>
          <p:cNvSpPr>
            <a:spLocks noChangeArrowheads="1"/>
          </p:cNvSpPr>
          <p:nvPr/>
        </p:nvSpPr>
        <p:spPr bwMode="auto">
          <a:xfrm>
            <a:off x="360363" y="6767513"/>
            <a:ext cx="10115550" cy="430212"/>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2</a:t>
            </a:r>
            <a:endParaRPr lang="it-IT"/>
          </a:p>
        </p:txBody>
      </p:sp>
      <p:pic>
        <p:nvPicPr>
          <p:cNvPr id="31749" name="Picture 2"/>
          <p:cNvPicPr>
            <a:picLocks noChangeAspect="1" noChangeArrowheads="1"/>
          </p:cNvPicPr>
          <p:nvPr/>
        </p:nvPicPr>
        <p:blipFill>
          <a:blip r:embed="rId3"/>
          <a:srcRect/>
          <a:stretch>
            <a:fillRect/>
          </a:stretch>
        </p:blipFill>
        <p:spPr bwMode="auto">
          <a:xfrm>
            <a:off x="360363" y="1368425"/>
            <a:ext cx="1366837" cy="1268413"/>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ustomShape 1"/>
          <p:cNvSpPr>
            <a:spLocks noChangeArrowheads="1"/>
          </p:cNvSpPr>
          <p:nvPr/>
        </p:nvSpPr>
        <p:spPr bwMode="auto">
          <a:xfrm>
            <a:off x="287338" y="360363"/>
            <a:ext cx="9734550" cy="863600"/>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0070C0"/>
                </a:solidFill>
              </a:rPr>
              <a:t>Dote Unica Lavoro</a:t>
            </a:r>
            <a:endParaRPr lang="it-IT"/>
          </a:p>
          <a:p>
            <a:r>
              <a:rPr lang="it-IT" sz="2000" b="1">
                <a:solidFill>
                  <a:srgbClr val="0070C0"/>
                </a:solidFill>
              </a:rPr>
              <a:t>       </a:t>
            </a:r>
            <a:r>
              <a:rPr lang="it-IT" sz="2000" b="1">
                <a:solidFill>
                  <a:srgbClr val="000000"/>
                </a:solidFill>
              </a:rPr>
              <a:t>Destinatari: </a:t>
            </a:r>
            <a:r>
              <a:rPr lang="it-IT" sz="2000" b="1">
                <a:solidFill>
                  <a:srgbClr val="FF0000"/>
                </a:solidFill>
              </a:rPr>
              <a:t>Disoccupati</a:t>
            </a:r>
            <a:endParaRPr lang="it-IT"/>
          </a:p>
        </p:txBody>
      </p:sp>
      <p:sp>
        <p:nvSpPr>
          <p:cNvPr id="81922" name="CustomShape 2"/>
          <p:cNvSpPr>
            <a:spLocks noChangeArrowheads="1"/>
          </p:cNvSpPr>
          <p:nvPr/>
        </p:nvSpPr>
        <p:spPr bwMode="auto">
          <a:xfrm>
            <a:off x="2036763" y="1584325"/>
            <a:ext cx="8301037" cy="5380038"/>
          </a:xfrm>
          <a:prstGeom prst="rect">
            <a:avLst/>
          </a:prstGeom>
          <a:noFill/>
          <a:ln w="9525">
            <a:noFill/>
            <a:miter lim="800000"/>
            <a:headEnd/>
            <a:tailEnd/>
          </a:ln>
        </p:spPr>
        <p:txBody>
          <a:bodyPr lIns="90000" tIns="45000" rIns="90000" bIns="45000" anchor="ctr"/>
          <a:lstStyle/>
          <a:p>
            <a:pPr algn="just"/>
            <a:r>
              <a:rPr lang="it-IT" sz="1200">
                <a:solidFill>
                  <a:srgbClr val="000000"/>
                </a:solidFill>
              </a:rPr>
              <a:t>Dote Unica Lavoro è un sostegno all’inserimento o reinserimento lavorativo e alla qualificazione o riqualificazione professionale. Risponde alle esigenze delle persone nelle diverse fasi della loro vita professionale attraverso un’offerta integrata e personalizzata di servizi. </a:t>
            </a:r>
            <a:endParaRPr lang="it-IT"/>
          </a:p>
          <a:p>
            <a:pPr algn="just"/>
            <a:r>
              <a:rPr lang="it-IT" sz="1200">
                <a:solidFill>
                  <a:srgbClr val="000000"/>
                </a:solidFill>
              </a:rPr>
              <a:t>Attraverso Dote Unica Lavoro, Regione Lombardia offre l'opportunità di partecipare gratuitamente a percorsi personalizzati per:</a:t>
            </a:r>
            <a:endParaRPr lang="it-IT"/>
          </a:p>
          <a:p>
            <a:pPr algn="just"/>
            <a:r>
              <a:rPr lang="it-IT" sz="1200">
                <a:solidFill>
                  <a:srgbClr val="000000"/>
                </a:solidFill>
              </a:rPr>
              <a:t>•trovare un nuovo lavoro;</a:t>
            </a:r>
            <a:endParaRPr lang="it-IT"/>
          </a:p>
          <a:p>
            <a:pPr algn="just"/>
            <a:r>
              <a:rPr lang="it-IT" sz="1200">
                <a:solidFill>
                  <a:srgbClr val="000000"/>
                </a:solidFill>
              </a:rPr>
              <a:t>•frequentare un corso di formazione per la riqualificazione professionale</a:t>
            </a:r>
            <a:endParaRPr lang="it-IT"/>
          </a:p>
          <a:p>
            <a:pPr algn="just"/>
            <a:r>
              <a:rPr lang="it-IT" sz="1200">
                <a:solidFill>
                  <a:srgbClr val="000000"/>
                </a:solidFill>
              </a:rPr>
              <a:t>•avviare un percorso per intraprendere l’attività autonoma.</a:t>
            </a:r>
            <a:endParaRPr lang="it-IT"/>
          </a:p>
          <a:p>
            <a:pPr algn="just"/>
            <a:r>
              <a:rPr lang="it-IT" sz="1200" b="1">
                <a:solidFill>
                  <a:srgbClr val="000000"/>
                </a:solidFill>
              </a:rPr>
              <a:t>Beneficiari: </a:t>
            </a:r>
            <a:r>
              <a:rPr lang="it-IT" sz="1200">
                <a:solidFill>
                  <a:srgbClr val="000000"/>
                </a:solidFill>
              </a:rPr>
              <a:t>Possono accedere a Dote Unica Lavoro (in possesso dei requisiti al momento della presentazione della domanda):</a:t>
            </a:r>
            <a:endParaRPr lang="it-IT"/>
          </a:p>
          <a:p>
            <a:pPr algn="just">
              <a:buFont typeface="Arial" charset="0"/>
              <a:buChar char="•"/>
            </a:pPr>
            <a:r>
              <a:rPr lang="it-IT" sz="1200">
                <a:solidFill>
                  <a:srgbClr val="000000"/>
                </a:solidFill>
              </a:rPr>
              <a:t>giovani disoccupati, residenti o domiciliati in Lombardia, dai 15 ai 29 anni compiuti, a condizione che abbiano precedentemente concluso o rinunciato ad una dote attivata a valere sull’Avviso Garanzia Giovani di cui al d.d.u.o. 9619 del 17/10/2014. Tale target può fruire direttamente di Dote Unica Lavoro esclusivamente per la fruizione, in fascia 4, di specifici Moduli Master Universitari di I e/o II livello; in mobilità in deroga alla normativa vigente o che abbiano presentato domanda ad INPS;</a:t>
            </a:r>
            <a:endParaRPr lang="it-IT"/>
          </a:p>
          <a:p>
            <a:pPr algn="just">
              <a:buFont typeface="Arial" charset="0"/>
              <a:buChar char="•"/>
            </a:pPr>
            <a:r>
              <a:rPr lang="it-IT" sz="1200">
                <a:solidFill>
                  <a:srgbClr val="000000"/>
                </a:solidFill>
              </a:rPr>
              <a:t>iscritti o in attesa d’iscrizione nelle liste di mobilità ordinaria ex l. 223/91;</a:t>
            </a:r>
            <a:endParaRPr lang="it-IT"/>
          </a:p>
          <a:p>
            <a:pPr algn="just">
              <a:buFont typeface="Arial" charset="0"/>
              <a:buChar char="•"/>
            </a:pPr>
            <a:r>
              <a:rPr lang="it-IT" sz="1200">
                <a:solidFill>
                  <a:srgbClr val="000000"/>
                </a:solidFill>
              </a:rPr>
              <a:t>iscritti nelle liste di mobilità ordinaria ex l.236/93 licenziati al 30.12.2012;</a:t>
            </a:r>
            <a:endParaRPr lang="it-IT"/>
          </a:p>
          <a:p>
            <a:pPr algn="just">
              <a:buFont typeface="Arial" charset="0"/>
              <a:buChar char="•"/>
            </a:pPr>
            <a:r>
              <a:rPr lang="it-IT" sz="1200">
                <a:solidFill>
                  <a:srgbClr val="000000"/>
                </a:solidFill>
              </a:rPr>
              <a:t>percettori di indennità di disoccupazione (NASPI, ASpI, MINI Aspi, DISCOLL);</a:t>
            </a:r>
            <a:endParaRPr lang="it-IT"/>
          </a:p>
          <a:p>
            <a:pPr algn="just">
              <a:buFont typeface="Arial" charset="0"/>
              <a:buChar char="•"/>
            </a:pPr>
            <a:r>
              <a:rPr lang="it-IT" sz="1200">
                <a:solidFill>
                  <a:srgbClr val="000000"/>
                </a:solidFill>
              </a:rPr>
              <a:t>percettori di altre indennità;</a:t>
            </a:r>
            <a:endParaRPr lang="it-IT"/>
          </a:p>
          <a:p>
            <a:pPr algn="just">
              <a:buFont typeface="Arial" charset="0"/>
              <a:buChar char="•"/>
            </a:pPr>
            <a:r>
              <a:rPr lang="it-IT" sz="1200">
                <a:solidFill>
                  <a:srgbClr val="000000"/>
                </a:solidFill>
              </a:rPr>
              <a:t>non percettori d’indennità.</a:t>
            </a:r>
            <a:endParaRPr lang="it-IT"/>
          </a:p>
          <a:p>
            <a:pPr algn="just"/>
            <a:r>
              <a:rPr lang="it-IT" sz="1200">
                <a:solidFill>
                  <a:srgbClr val="000000"/>
                </a:solidFill>
              </a:rPr>
              <a:t>I destinatari non occupati (art. 19 comma 7 d.lgs 150/2015) che non intendono rilasciare la dichiarazione di immediata disponibilità al lavoro possono partecipare unicamente ai percorsi di formazione relativi ai Master universitari di I° e II° livello soprarichiamati.</a:t>
            </a:r>
            <a:endParaRPr lang="it-IT"/>
          </a:p>
          <a:p>
            <a:pPr algn="just"/>
            <a:r>
              <a:rPr lang="it-IT" sz="1200">
                <a:solidFill>
                  <a:srgbClr val="000000"/>
                </a:solidFill>
              </a:rPr>
              <a:t>Come previsto dalla Circolare direttoriale del 11.12.2015 Nota_prot. E1.2015.0447567 “Prime indicazioni sulla Dichiarazione di Immediata Disponibilità al lavoro, stipula del Patto di Servizio Personalizzato e accesso alle Politiche attive del lavoro in Lombardia” i seguenti target di destinatari, prima dell’attivazione della Dote Unica Lavoro, devono aver rilasciato la Dichiarazione di Immediata Disponibilità al lavoro ed aver stipulato un Patto di Servizio Personalizzato:</a:t>
            </a:r>
            <a:endParaRPr lang="it-IT"/>
          </a:p>
          <a:p>
            <a:pPr algn="just"/>
            <a:r>
              <a:rPr lang="it-IT" sz="1200">
                <a:solidFill>
                  <a:srgbClr val="000000"/>
                </a:solidFill>
              </a:rPr>
              <a:t>•disoccupati non percettori di sostegno al reddito</a:t>
            </a:r>
            <a:endParaRPr lang="it-IT"/>
          </a:p>
          <a:p>
            <a:pPr algn="just"/>
            <a:r>
              <a:rPr lang="it-IT" sz="1200">
                <a:solidFill>
                  <a:srgbClr val="000000"/>
                </a:solidFill>
              </a:rPr>
              <a:t>•disoccupati percettori di strumenti di sostegno al reddito</a:t>
            </a:r>
            <a:endParaRPr lang="it-IT"/>
          </a:p>
          <a:p>
            <a:pPr algn="just"/>
            <a:r>
              <a:rPr lang="it-IT" sz="1200">
                <a:solidFill>
                  <a:srgbClr val="000000"/>
                </a:solidFill>
              </a:rPr>
              <a:t>•occupati sospesi ai sensi dell’art.22 del d.lgs 150/2015.</a:t>
            </a:r>
            <a:endParaRPr lang="it-IT"/>
          </a:p>
          <a:p>
            <a:pPr algn="just"/>
            <a:r>
              <a:rPr lang="it-IT" sz="1200">
                <a:solidFill>
                  <a:srgbClr val="000000"/>
                </a:solidFill>
              </a:rPr>
              <a:t>Per approfondimenti: visita il sito della </a:t>
            </a:r>
            <a:r>
              <a:rPr lang="it-IT" sz="1200" u="sng">
                <a:solidFill>
                  <a:srgbClr val="000000"/>
                </a:solidFill>
                <a:hlinkClick r:id="rId2"/>
              </a:rPr>
              <a:t>Direzione Istruzione, Formazione e Lavoro</a:t>
            </a:r>
            <a:endParaRPr lang="it-IT"/>
          </a:p>
          <a:p>
            <a:endParaRPr lang="it-IT"/>
          </a:p>
          <a:p>
            <a:endParaRPr lang="it-IT"/>
          </a:p>
        </p:txBody>
      </p:sp>
      <p:pic>
        <p:nvPicPr>
          <p:cNvPr id="81923" name="Segnaposto contenuto 5"/>
          <p:cNvPicPr>
            <a:picLocks noChangeAspect="1" noChangeArrowheads="1"/>
          </p:cNvPicPr>
          <p:nvPr/>
        </p:nvPicPr>
        <p:blipFill>
          <a:blip r:embed="rId3"/>
          <a:srcRect/>
          <a:stretch>
            <a:fillRect/>
          </a:stretch>
        </p:blipFill>
        <p:spPr bwMode="auto">
          <a:xfrm>
            <a:off x="360363" y="1368425"/>
            <a:ext cx="1406525" cy="2105025"/>
          </a:xfrm>
          <a:prstGeom prst="rect">
            <a:avLst/>
          </a:prstGeom>
          <a:noFill/>
          <a:ln w="63360">
            <a:solidFill>
              <a:srgbClr val="0070C0"/>
            </a:solidFill>
            <a:round/>
            <a:headEnd/>
            <a:tailEnd/>
          </a:ln>
        </p:spPr>
      </p:pic>
      <p:sp>
        <p:nvSpPr>
          <p:cNvPr id="81924" name="CustomShape 3"/>
          <p:cNvSpPr>
            <a:spLocks noChangeArrowheads="1"/>
          </p:cNvSpPr>
          <p:nvPr/>
        </p:nvSpPr>
        <p:spPr bwMode="auto">
          <a:xfrm>
            <a:off x="252413" y="6983413"/>
            <a:ext cx="10186987" cy="431800"/>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38</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ustomShape 1"/>
          <p:cNvSpPr>
            <a:spLocks noChangeArrowheads="1"/>
          </p:cNvSpPr>
          <p:nvPr/>
        </p:nvSpPr>
        <p:spPr bwMode="auto">
          <a:xfrm>
            <a:off x="360363" y="287338"/>
            <a:ext cx="8636000" cy="720725"/>
          </a:xfrm>
          <a:prstGeom prst="rect">
            <a:avLst/>
          </a:prstGeom>
          <a:noFill/>
          <a:ln w="9525">
            <a:noFill/>
            <a:miter lim="800000"/>
            <a:headEnd/>
            <a:tailEnd/>
          </a:ln>
        </p:spPr>
        <p:txBody>
          <a:bodyPr lIns="0" tIns="0" rIns="0" bIns="0" anchor="ctr"/>
          <a:lstStyle/>
          <a:p>
            <a:r>
              <a:rPr lang="it-IT" sz="2000" b="1">
                <a:solidFill>
                  <a:srgbClr val="000000"/>
                </a:solidFill>
              </a:rPr>
              <a:t>Misure Welfare: </a:t>
            </a:r>
            <a:r>
              <a:rPr lang="it-IT" sz="2000" b="1">
                <a:solidFill>
                  <a:srgbClr val="0070C0"/>
                </a:solidFill>
              </a:rPr>
              <a:t>Contrasto alla ludopatia </a:t>
            </a:r>
            <a:endParaRPr lang="it-IT"/>
          </a:p>
          <a:p>
            <a:r>
              <a:rPr lang="it-IT" sz="2000" b="1">
                <a:solidFill>
                  <a:srgbClr val="000000"/>
                </a:solidFill>
              </a:rPr>
              <a:t>       Destinatari: </a:t>
            </a:r>
            <a:r>
              <a:rPr lang="it-IT" sz="2000" b="1">
                <a:solidFill>
                  <a:srgbClr val="FF0000"/>
                </a:solidFill>
              </a:rPr>
              <a:t>Cittadini con dipendenza al gioco d’azzardo</a:t>
            </a:r>
            <a:endParaRPr lang="it-IT"/>
          </a:p>
          <a:p>
            <a:pPr>
              <a:lnSpc>
                <a:spcPct val="90000"/>
              </a:lnSpc>
            </a:pPr>
            <a:endParaRPr lang="it-IT"/>
          </a:p>
        </p:txBody>
      </p:sp>
      <p:sp>
        <p:nvSpPr>
          <p:cNvPr id="82946" name="CustomShape 2"/>
          <p:cNvSpPr>
            <a:spLocks noChangeArrowheads="1"/>
          </p:cNvSpPr>
          <p:nvPr/>
        </p:nvSpPr>
        <p:spPr bwMode="auto">
          <a:xfrm>
            <a:off x="252413" y="6840538"/>
            <a:ext cx="10186987" cy="574675"/>
          </a:xfrm>
          <a:prstGeom prst="rect">
            <a:avLst/>
          </a:prstGeom>
          <a:noFill/>
          <a:ln w="9525">
            <a:noFill/>
            <a:miter lim="800000"/>
            <a:headEnd/>
            <a:tailEnd/>
          </a:ln>
        </p:spPr>
        <p:txBody>
          <a:bodyPr lIns="0" tIns="0" rIns="0" bIns="0" anchor="ct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39</a:t>
            </a:r>
            <a:endParaRPr lang="it-IT"/>
          </a:p>
        </p:txBody>
      </p:sp>
      <p:sp>
        <p:nvSpPr>
          <p:cNvPr id="82947" name="CustomShape 3"/>
          <p:cNvSpPr>
            <a:spLocks noChangeArrowheads="1"/>
          </p:cNvSpPr>
          <p:nvPr/>
        </p:nvSpPr>
        <p:spPr bwMode="auto">
          <a:xfrm>
            <a:off x="2066925" y="1439863"/>
            <a:ext cx="8262938" cy="3408362"/>
          </a:xfrm>
          <a:prstGeom prst="rect">
            <a:avLst/>
          </a:prstGeom>
          <a:noFill/>
          <a:ln w="9525">
            <a:noFill/>
            <a:miter lim="800000"/>
            <a:headEnd/>
            <a:tailEnd/>
          </a:ln>
        </p:spPr>
        <p:txBody>
          <a:bodyPr lIns="90000" tIns="45000" rIns="90000" bIns="45000" anchor="ctr"/>
          <a:lstStyle/>
          <a:p>
            <a:pPr algn="just">
              <a:lnSpc>
                <a:spcPct val="90000"/>
              </a:lnSpc>
            </a:pPr>
            <a:r>
              <a:rPr lang="it-IT" sz="1400">
                <a:solidFill>
                  <a:srgbClr val="000000"/>
                </a:solidFill>
              </a:rPr>
              <a:t>Regione Lombardia ha lanciato la campagna «Non giocarti gli affetti. Smetti col gioco d’azzardo. Vinci nella vita». Scopo della campagna è sensibilizzare tutti i cittadini lombardi sull’impatto sociale ed economico che ha la ludopatia, con particolare attenzione alla sfera affettiva.</a:t>
            </a:r>
            <a:endParaRPr lang="it-IT"/>
          </a:p>
          <a:p>
            <a:pPr algn="just">
              <a:lnSpc>
                <a:spcPct val="90000"/>
              </a:lnSpc>
            </a:pPr>
            <a:r>
              <a:rPr lang="it-IT" sz="1400">
                <a:solidFill>
                  <a:srgbClr val="000000"/>
                </a:solidFill>
              </a:rPr>
              <a:t>Vengono messi in campo strumenti e risorse volti a: informare i cittadini sulla diffusione del fenomeno tra i quali fornire un servizio gratuito di assistenza sociale, psicologica e sanitaria presso le ASST, con l’attivazione del Numero Verde S.O.S. Ludopatia</a:t>
            </a:r>
            <a:endParaRPr lang="it-IT"/>
          </a:p>
          <a:p>
            <a:pPr algn="just">
              <a:lnSpc>
                <a:spcPct val="90000"/>
              </a:lnSpc>
            </a:pPr>
            <a:endParaRPr lang="it-IT"/>
          </a:p>
          <a:p>
            <a:pPr algn="just">
              <a:lnSpc>
                <a:spcPct val="90000"/>
              </a:lnSpc>
            </a:pPr>
            <a:r>
              <a:rPr lang="it-IT" sz="1400" b="1">
                <a:solidFill>
                  <a:srgbClr val="000000"/>
                </a:solidFill>
              </a:rPr>
              <a:t>Dove:</a:t>
            </a:r>
            <a:r>
              <a:rPr lang="it-IT" sz="1400" i="1">
                <a:solidFill>
                  <a:srgbClr val="000000"/>
                </a:solidFill>
              </a:rPr>
              <a:t> </a:t>
            </a:r>
            <a:r>
              <a:rPr lang="it-IT" sz="1400">
                <a:solidFill>
                  <a:srgbClr val="000000"/>
                </a:solidFill>
              </a:rPr>
              <a:t>ASST di Monza Via Pergolesi 33 – Tel. 039/23.39.700</a:t>
            </a:r>
            <a:endParaRPr lang="it-IT"/>
          </a:p>
          <a:p>
            <a:pPr algn="just">
              <a:lnSpc>
                <a:spcPct val="90000"/>
              </a:lnSpc>
            </a:pPr>
            <a:endParaRPr lang="it-IT"/>
          </a:p>
          <a:p>
            <a:pPr algn="just">
              <a:lnSpc>
                <a:spcPct val="90000"/>
              </a:lnSpc>
            </a:pPr>
            <a:r>
              <a:rPr lang="it-IT" sz="1400" b="1">
                <a:solidFill>
                  <a:srgbClr val="000000"/>
                </a:solidFill>
              </a:rPr>
              <a:t>Numero Verde:</a:t>
            </a:r>
            <a:r>
              <a:rPr lang="it-IT" sz="1400">
                <a:solidFill>
                  <a:srgbClr val="000000"/>
                </a:solidFill>
              </a:rPr>
              <a:t> </a:t>
            </a:r>
            <a:endParaRPr lang="it-IT"/>
          </a:p>
          <a:p>
            <a:pPr algn="just">
              <a:lnSpc>
                <a:spcPct val="90000"/>
              </a:lnSpc>
              <a:buFont typeface="Arial" charset="0"/>
              <a:buChar char="•"/>
            </a:pPr>
            <a:r>
              <a:rPr lang="it-IT" sz="1400">
                <a:solidFill>
                  <a:srgbClr val="000000"/>
                </a:solidFill>
              </a:rPr>
              <a:t>dal lunedì al venerdì dalle 8,00 alle 21,00 </a:t>
            </a:r>
            <a:endParaRPr lang="it-IT"/>
          </a:p>
          <a:p>
            <a:pPr algn="just">
              <a:lnSpc>
                <a:spcPct val="90000"/>
              </a:lnSpc>
              <a:buFont typeface="Arial" charset="0"/>
              <a:buChar char="•"/>
            </a:pPr>
            <a:r>
              <a:rPr lang="it-IT" sz="1400">
                <a:solidFill>
                  <a:srgbClr val="000000"/>
                </a:solidFill>
              </a:rPr>
              <a:t>sabato dalle 8,00 alle 20,00. </a:t>
            </a:r>
            <a:endParaRPr lang="it-IT"/>
          </a:p>
          <a:p>
            <a:pPr algn="just">
              <a:lnSpc>
                <a:spcPct val="90000"/>
              </a:lnSpc>
              <a:buFont typeface="Arial" charset="0"/>
              <a:buChar char="•"/>
            </a:pPr>
            <a:r>
              <a:rPr lang="it-IT" sz="1400">
                <a:solidFill>
                  <a:srgbClr val="000000"/>
                </a:solidFill>
              </a:rPr>
              <a:t>esclusi i festivi </a:t>
            </a:r>
            <a:endParaRPr lang="it-IT"/>
          </a:p>
          <a:p>
            <a:pPr algn="just">
              <a:lnSpc>
                <a:spcPct val="90000"/>
              </a:lnSpc>
            </a:pPr>
            <a:r>
              <a:rPr lang="it-IT" sz="1400">
                <a:solidFill>
                  <a:srgbClr val="000000"/>
                </a:solidFill>
              </a:rPr>
              <a:t>Gratuito da rete fissa n° 800.318.318. Da rete mobile e dall’estero n° 02/32.32.33.25 a pagamento secondo il proprio piano tariffario</a:t>
            </a:r>
            <a:endParaRPr lang="it-IT"/>
          </a:p>
          <a:p>
            <a:pPr algn="just">
              <a:lnSpc>
                <a:spcPct val="90000"/>
              </a:lnSpc>
            </a:pPr>
            <a:endParaRPr lang="it-IT"/>
          </a:p>
          <a:p>
            <a:pPr algn="just">
              <a:lnSpc>
                <a:spcPct val="90000"/>
              </a:lnSpc>
            </a:pPr>
            <a:r>
              <a:rPr lang="it-IT" sz="1400" b="1">
                <a:solidFill>
                  <a:srgbClr val="000000"/>
                </a:solidFill>
              </a:rPr>
              <a:t>Link:</a:t>
            </a:r>
            <a:r>
              <a:rPr lang="it-IT" sz="1400">
                <a:solidFill>
                  <a:srgbClr val="000000"/>
                </a:solidFill>
              </a:rPr>
              <a:t> http://www.regione.lombardia.it/cs/Satellite?c=Redazionale_P&amp;childpagename=Cittadini%2FDetail&amp;cid=1213846545047&amp;packedargs=NoSlotForSitePlan%3Dtrue%26menu-to-render%3D1194454788040&amp;pagename=CTTDNWrapper</a:t>
            </a:r>
            <a:endParaRPr lang="it-IT"/>
          </a:p>
        </p:txBody>
      </p:sp>
      <p:pic>
        <p:nvPicPr>
          <p:cNvPr id="82948" name="Immagine 4"/>
          <p:cNvPicPr>
            <a:picLocks noChangeAspect="1" noChangeArrowheads="1"/>
          </p:cNvPicPr>
          <p:nvPr/>
        </p:nvPicPr>
        <p:blipFill>
          <a:blip r:embed="rId3"/>
          <a:srcRect/>
          <a:stretch>
            <a:fillRect/>
          </a:stretch>
        </p:blipFill>
        <p:spPr bwMode="auto">
          <a:xfrm>
            <a:off x="360363" y="1368425"/>
            <a:ext cx="1150937" cy="122237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ustomShape 1"/>
          <p:cNvSpPr>
            <a:spLocks noChangeArrowheads="1"/>
          </p:cNvSpPr>
          <p:nvPr/>
        </p:nvSpPr>
        <p:spPr bwMode="auto">
          <a:xfrm>
            <a:off x="211138" y="225425"/>
            <a:ext cx="10113962" cy="790575"/>
          </a:xfrm>
          <a:prstGeom prst="rect">
            <a:avLst/>
          </a:prstGeom>
          <a:noFill/>
          <a:ln w="9525">
            <a:noFill/>
            <a:miter lim="800000"/>
            <a:headEnd/>
            <a:tailEnd/>
          </a:ln>
        </p:spPr>
        <p:txBody>
          <a:bodyPr lIns="90000" tIns="45000" rIns="90000" bIns="45000" anchor="ctr"/>
          <a:lstStyle/>
          <a:p>
            <a:pPr>
              <a:lnSpc>
                <a:spcPct val="90000"/>
              </a:lnSpc>
            </a:pPr>
            <a:r>
              <a:rPr lang="it-IT" sz="2000" b="1">
                <a:solidFill>
                  <a:srgbClr val="000000"/>
                </a:solidFill>
              </a:rPr>
              <a:t>Misure Welfare: </a:t>
            </a:r>
            <a:r>
              <a:rPr lang="it-IT" sz="2000" b="1">
                <a:solidFill>
                  <a:srgbClr val="0070C0"/>
                </a:solidFill>
              </a:rPr>
              <a:t>Dentista sociale</a:t>
            </a:r>
            <a:endParaRPr lang="it-IT"/>
          </a:p>
          <a:p>
            <a:pPr>
              <a:lnSpc>
                <a:spcPct val="90000"/>
              </a:lnSpc>
            </a:pPr>
            <a:r>
              <a:rPr lang="it-IT" sz="2000" b="1">
                <a:solidFill>
                  <a:srgbClr val="000000"/>
                </a:solidFill>
              </a:rPr>
              <a:t>       Destinatari:</a:t>
            </a:r>
            <a:r>
              <a:rPr lang="it-IT" sz="2000" b="1">
                <a:solidFill>
                  <a:srgbClr val="FF0000"/>
                </a:solidFill>
              </a:rPr>
              <a:t> Famiglie con disagio economico</a:t>
            </a:r>
            <a:endParaRPr lang="it-IT"/>
          </a:p>
        </p:txBody>
      </p:sp>
      <p:sp>
        <p:nvSpPr>
          <p:cNvPr id="84994" name="CustomShape 2"/>
          <p:cNvSpPr>
            <a:spLocks noChangeArrowheads="1"/>
          </p:cNvSpPr>
          <p:nvPr/>
        </p:nvSpPr>
        <p:spPr bwMode="auto">
          <a:xfrm>
            <a:off x="1843088" y="1454150"/>
            <a:ext cx="8024812" cy="365125"/>
          </a:xfrm>
          <a:prstGeom prst="rect">
            <a:avLst/>
          </a:prstGeom>
          <a:noFill/>
          <a:ln w="9525">
            <a:noFill/>
            <a:miter lim="800000"/>
            <a:headEnd/>
            <a:tailEnd/>
          </a:ln>
        </p:spPr>
        <p:txBody>
          <a:bodyPr/>
          <a:lstStyle/>
          <a:p>
            <a:endParaRPr lang="it-IT"/>
          </a:p>
        </p:txBody>
      </p:sp>
      <p:sp>
        <p:nvSpPr>
          <p:cNvPr id="289" name="CustomShape 3"/>
          <p:cNvSpPr/>
          <p:nvPr/>
        </p:nvSpPr>
        <p:spPr>
          <a:xfrm>
            <a:off x="2066925" y="1258888"/>
            <a:ext cx="8331200" cy="5618162"/>
          </a:xfrm>
          <a:prstGeom prst="rect">
            <a:avLst/>
          </a:prstGeom>
          <a:noFill/>
          <a:ln>
            <a:noFill/>
          </a:ln>
        </p:spPr>
        <p:txBody>
          <a:bodyPr lIns="90000" tIns="45000" rIns="90000" bIns="45000"/>
          <a:lstStyle/>
          <a:p>
            <a:pPr algn="just" fontAlgn="auto">
              <a:spcBef>
                <a:spcPts val="0"/>
              </a:spcBef>
              <a:spcAft>
                <a:spcPts val="0"/>
              </a:spcAft>
              <a:defRPr/>
            </a:pPr>
            <a:r>
              <a:rPr lang="it-IT" sz="1200" dirty="0">
                <a:latin typeface="+mn-lt"/>
                <a:cs typeface="+mn-cs"/>
              </a:rPr>
              <a:t>Il Dentista sociale </a:t>
            </a:r>
            <a:r>
              <a:rPr lang="it-IT" sz="1200" dirty="0" err="1">
                <a:latin typeface="+mn-lt"/>
                <a:cs typeface="+mn-cs"/>
              </a:rPr>
              <a:t>é</a:t>
            </a:r>
            <a:r>
              <a:rPr lang="it-IT" sz="1200" dirty="0">
                <a:latin typeface="+mn-lt"/>
                <a:cs typeface="+mn-cs"/>
              </a:rPr>
              <a:t> un odontoiatra che aderisce all’iniziativa del Ministero del Lavoro, della Salute, dell’ANDI e dell’OCI, Accordo Odontoiatria Sociale, che garantisce l’accesso alle cure odontoiatriche per le fasce di popolazione più deboli. Tale accordo, sottoscritto nel luglio 2009, prevede 5 tipologie di prestazioni odontoiatriche a prezzi calmierati, ciò significa che se si rivolge ad un dentista sociale, dall’elenco ufficiale, è possibile pagare determinate prestazioni, ad un costo molto più basso, rispetto alle attuali tariffe. </a:t>
            </a:r>
          </a:p>
          <a:p>
            <a:pPr algn="just" fontAlgn="auto">
              <a:spcBef>
                <a:spcPts val="0"/>
              </a:spcBef>
              <a:spcAft>
                <a:spcPts val="0"/>
              </a:spcAft>
              <a:defRPr/>
            </a:pPr>
            <a:r>
              <a:rPr lang="it-IT" sz="1200" dirty="0">
                <a:latin typeface="+mn-lt"/>
                <a:cs typeface="+mn-cs"/>
              </a:rPr>
              <a:t>L’obiettivo dell’Accordo Odontoiatria Sociale, è quello di consentire l’accesso agli studi odontoiatri, per quelle fasce di popolazione che per motivi economici o per le carenti offerte del SSN, non riesce ad accedervi. Tali cittadini, possono quindi scegliere, lo studio dentistico più vicino alla propria abitazione, dall'elenco ufficiale del Ministero, telefonare direttamente allo studio e fissare l'appuntamento. </a:t>
            </a:r>
          </a:p>
          <a:p>
            <a:pPr algn="just" fontAlgn="auto">
              <a:spcBef>
                <a:spcPts val="0"/>
              </a:spcBef>
              <a:spcAft>
                <a:spcPts val="0"/>
              </a:spcAft>
              <a:defRPr/>
            </a:pPr>
            <a:r>
              <a:rPr lang="it-IT" sz="1200" dirty="0">
                <a:latin typeface="+mn-lt"/>
                <a:cs typeface="+mn-cs"/>
              </a:rPr>
              <a:t>Alla prima visita poi, si dovrà presentare l’</a:t>
            </a:r>
            <a:r>
              <a:rPr lang="it-IT" sz="1200" b="1" dirty="0">
                <a:latin typeface="+mn-lt"/>
                <a:cs typeface="+mn-cs"/>
              </a:rPr>
              <a:t>attestazione ISEE indicante la fascia di reddito</a:t>
            </a:r>
            <a:r>
              <a:rPr lang="it-IT" sz="1200" dirty="0">
                <a:latin typeface="+mn-lt"/>
                <a:cs typeface="+mn-cs"/>
              </a:rPr>
              <a:t>, che ricordiamo deve essere al di sotto degli 8.000 euro, la social card o il certificato di gravidanza e compilare un’apposita dichiarazione.</a:t>
            </a:r>
          </a:p>
          <a:p>
            <a:pPr algn="just" fontAlgn="auto">
              <a:spcBef>
                <a:spcPts val="0"/>
              </a:spcBef>
              <a:spcAft>
                <a:spcPts val="0"/>
              </a:spcAft>
              <a:defRPr/>
            </a:pPr>
            <a:endParaRPr sz="1200" dirty="0">
              <a:latin typeface="+mn-lt"/>
              <a:cs typeface="+mn-cs"/>
            </a:endParaRPr>
          </a:p>
          <a:p>
            <a:pPr fontAlgn="auto">
              <a:spcBef>
                <a:spcPts val="0"/>
              </a:spcBef>
              <a:spcAft>
                <a:spcPts val="0"/>
              </a:spcAft>
              <a:defRPr/>
            </a:pPr>
            <a:r>
              <a:rPr lang="it-IT" sz="1200" b="1" dirty="0">
                <a:latin typeface="+mn-lt"/>
                <a:cs typeface="+mn-cs"/>
              </a:rPr>
              <a:t>Possono accedere alle cure dentistiche sociali a prezzi calmierati,</a:t>
            </a:r>
            <a:r>
              <a:rPr lang="it-IT" sz="1200" dirty="0">
                <a:latin typeface="+mn-lt"/>
                <a:cs typeface="+mn-cs"/>
              </a:rPr>
              <a:t> previste dall’Accordo Odontoiatria Sociale, tutti i cittadini che:</a:t>
            </a:r>
          </a:p>
          <a:p>
            <a:pPr fontAlgn="auto">
              <a:spcBef>
                <a:spcPts val="0"/>
              </a:spcBef>
              <a:spcAft>
                <a:spcPts val="0"/>
              </a:spcAft>
              <a:defRPr/>
            </a:pPr>
            <a:r>
              <a:rPr lang="it-IT" sz="1200" dirty="0">
                <a:latin typeface="+mn-lt"/>
                <a:cs typeface="+mn-cs"/>
              </a:rPr>
              <a:t>a) Hanno un reddito ISEE non superiore a 8.000 euro, a prescindere dall’età;</a:t>
            </a:r>
          </a:p>
          <a:p>
            <a:pPr fontAlgn="auto">
              <a:spcBef>
                <a:spcPts val="0"/>
              </a:spcBef>
              <a:spcAft>
                <a:spcPts val="0"/>
              </a:spcAft>
              <a:defRPr/>
            </a:pPr>
            <a:r>
              <a:rPr lang="it-IT" sz="1200" dirty="0">
                <a:latin typeface="+mn-lt"/>
                <a:cs typeface="+mn-cs"/>
              </a:rPr>
              <a:t>b) Coloro che sono esenti dal ticket sanitario per motivi di età, reddito, per patologie croniche e invalidanti, inabili al lavoro con ISEE non superiore a 10.000 euro;</a:t>
            </a:r>
          </a:p>
          <a:p>
            <a:pPr fontAlgn="auto">
              <a:spcBef>
                <a:spcPts val="0"/>
              </a:spcBef>
              <a:spcAft>
                <a:spcPts val="0"/>
              </a:spcAft>
              <a:defRPr/>
            </a:pPr>
            <a:r>
              <a:rPr lang="it-IT" sz="1200" dirty="0">
                <a:latin typeface="+mn-lt"/>
                <a:cs typeface="+mn-cs"/>
              </a:rPr>
              <a:t>c) I titolari della social card;</a:t>
            </a:r>
          </a:p>
          <a:p>
            <a:pPr fontAlgn="auto">
              <a:spcBef>
                <a:spcPts val="0"/>
              </a:spcBef>
              <a:spcAft>
                <a:spcPts val="0"/>
              </a:spcAft>
              <a:defRPr/>
            </a:pPr>
            <a:r>
              <a:rPr lang="it-IT" sz="1200" dirty="0">
                <a:latin typeface="+mn-lt"/>
                <a:cs typeface="+mn-cs"/>
              </a:rPr>
              <a:t>d) Donne in gravidanza, esclusivamente per la visita dentistica, ablazione tartaro e insegnamento dell’igiene orale.</a:t>
            </a:r>
          </a:p>
          <a:p>
            <a:pPr fontAlgn="auto">
              <a:spcBef>
                <a:spcPts val="0"/>
              </a:spcBef>
              <a:spcAft>
                <a:spcPts val="0"/>
              </a:spcAft>
              <a:defRPr/>
            </a:pPr>
            <a:endParaRPr lang="it-IT" sz="1200" b="1" dirty="0">
              <a:latin typeface="+mn-lt"/>
              <a:cs typeface="+mn-cs"/>
            </a:endParaRPr>
          </a:p>
          <a:p>
            <a:pPr fontAlgn="auto">
              <a:spcBef>
                <a:spcPts val="0"/>
              </a:spcBef>
              <a:spcAft>
                <a:spcPts val="0"/>
              </a:spcAft>
              <a:defRPr/>
            </a:pPr>
            <a:r>
              <a:rPr lang="it-IT" sz="1200" b="1" dirty="0">
                <a:latin typeface="+mn-lt"/>
                <a:cs typeface="+mn-cs"/>
              </a:rPr>
              <a:t>Quali sono le 5 prestazioni odontoiatriche a prezzi sociali</a:t>
            </a:r>
          </a:p>
          <a:p>
            <a:pPr fontAlgn="auto">
              <a:spcBef>
                <a:spcPts val="0"/>
              </a:spcBef>
              <a:spcAft>
                <a:spcPts val="0"/>
              </a:spcAft>
              <a:defRPr/>
            </a:pPr>
            <a:r>
              <a:rPr lang="it-IT" sz="1200" dirty="0">
                <a:latin typeface="+mn-lt"/>
                <a:cs typeface="+mn-cs"/>
              </a:rPr>
              <a:t>Le </a:t>
            </a:r>
            <a:r>
              <a:rPr lang="it-IT" sz="1200" b="1" dirty="0">
                <a:latin typeface="+mn-lt"/>
                <a:cs typeface="+mn-cs"/>
              </a:rPr>
              <a:t>5 prestazioni dentistiche sociali</a:t>
            </a:r>
            <a:r>
              <a:rPr lang="it-IT" sz="1200" dirty="0">
                <a:latin typeface="+mn-lt"/>
                <a:cs typeface="+mn-cs"/>
              </a:rPr>
              <a:t>, offerte ad onorario concordato dagli odontoiatri che aderiscono all’iniziativa, per agevolare le famiglie a basso reddito, sono:</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Visita odontoiatrica, ablazione del tartaro e insegnamento igiene orale: € 80,00</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otturazione molari e premolari: € 25,00 euro a dente;</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Estrazione dei denti non più </a:t>
            </a:r>
            <a:r>
              <a:rPr lang="it-IT" sz="1200" dirty="0" err="1">
                <a:latin typeface="+mn-lt"/>
                <a:cs typeface="+mn-cs"/>
              </a:rPr>
              <a:t>curabili:i</a:t>
            </a:r>
            <a:r>
              <a:rPr lang="it-IT" sz="1200" dirty="0">
                <a:latin typeface="+mn-lt"/>
                <a:cs typeface="+mn-cs"/>
              </a:rPr>
              <a:t> € 60,00 a dente;</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Protesi parziale in resina con ganci a filo: € 550,00 ad arcata;</a:t>
            </a:r>
          </a:p>
          <a:p>
            <a:pPr marL="171450" indent="-171450" fontAlgn="auto">
              <a:spcBef>
                <a:spcPts val="0"/>
              </a:spcBef>
              <a:spcAft>
                <a:spcPts val="0"/>
              </a:spcAft>
              <a:buFont typeface="Arial" panose="020B0604020202020204" pitchFamily="34" charset="0"/>
              <a:buChar char="•"/>
              <a:defRPr/>
            </a:pPr>
            <a:r>
              <a:rPr lang="it-IT" sz="1200" dirty="0">
                <a:latin typeface="+mn-lt"/>
                <a:cs typeface="+mn-cs"/>
              </a:rPr>
              <a:t>Protesi totale in resina: 800 euro ad arcata.</a:t>
            </a:r>
          </a:p>
          <a:p>
            <a:pPr fontAlgn="auto">
              <a:spcBef>
                <a:spcPts val="0"/>
              </a:spcBef>
              <a:spcAft>
                <a:spcPts val="0"/>
              </a:spcAft>
              <a:defRPr/>
            </a:pPr>
            <a:endParaRPr lang="it-IT" sz="1200" b="1" dirty="0">
              <a:latin typeface="+mn-lt"/>
              <a:cs typeface="+mn-cs"/>
            </a:endParaRPr>
          </a:p>
          <a:p>
            <a:pPr fontAlgn="auto">
              <a:spcBef>
                <a:spcPts val="0"/>
              </a:spcBef>
              <a:spcAft>
                <a:spcPts val="0"/>
              </a:spcAft>
              <a:defRPr/>
            </a:pPr>
            <a:r>
              <a:rPr lang="it-IT" sz="1200" b="1" dirty="0">
                <a:latin typeface="+mn-lt"/>
                <a:cs typeface="+mn-cs"/>
              </a:rPr>
              <a:t>Elenco dei dentisti sociali link: </a:t>
            </a:r>
            <a:r>
              <a:rPr lang="it-IT" sz="1200" dirty="0">
                <a:latin typeface="+mn-lt"/>
                <a:cs typeface="+mn-cs"/>
              </a:rPr>
              <a:t>http://www.andi.it/sindacale/ricerca-un-dentista-aderente/</a:t>
            </a:r>
            <a:endParaRPr sz="1200" dirty="0">
              <a:latin typeface="+mn-lt"/>
              <a:cs typeface="+mn-cs"/>
            </a:endParaRPr>
          </a:p>
        </p:txBody>
      </p:sp>
      <p:sp>
        <p:nvSpPr>
          <p:cNvPr id="84996" name="CustomShape 4"/>
          <p:cNvSpPr>
            <a:spLocks noChangeArrowheads="1"/>
          </p:cNvSpPr>
          <p:nvPr/>
        </p:nvSpPr>
        <p:spPr bwMode="auto">
          <a:xfrm>
            <a:off x="211138" y="6840538"/>
            <a:ext cx="10186987" cy="503237"/>
          </a:xfrm>
          <a:prstGeom prst="rect">
            <a:avLst/>
          </a:prstGeom>
          <a:noFill/>
          <a:ln w="9525">
            <a:noFill/>
            <a:miter lim="800000"/>
            <a:headEnd/>
            <a:tailEnd/>
          </a:ln>
        </p:spPr>
        <p:txBody>
          <a:bodyPr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40</a:t>
            </a:r>
            <a:endParaRPr lang="it-IT"/>
          </a:p>
        </p:txBody>
      </p:sp>
      <p:pic>
        <p:nvPicPr>
          <p:cNvPr id="84997" name="Immagine 1"/>
          <p:cNvPicPr>
            <a:picLocks noChangeAspect="1"/>
          </p:cNvPicPr>
          <p:nvPr/>
        </p:nvPicPr>
        <p:blipFill>
          <a:blip r:embed="rId3"/>
          <a:srcRect/>
          <a:stretch>
            <a:fillRect/>
          </a:stretch>
        </p:blipFill>
        <p:spPr bwMode="auto">
          <a:xfrm>
            <a:off x="393700" y="1439863"/>
            <a:ext cx="1223963" cy="122237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a:xfrm>
            <a:off x="490538" y="301625"/>
            <a:ext cx="9664700" cy="868363"/>
          </a:xfrm>
        </p:spPr>
        <p:txBody>
          <a:bodyPr/>
          <a:lstStyle/>
          <a:p>
            <a:r>
              <a:rPr lang="it-IT" sz="2000" b="1" smtClean="0">
                <a:solidFill>
                  <a:srgbClr val="000000"/>
                </a:solidFill>
              </a:rPr>
              <a:t>Misure Welfare: LEGGE 104 bonus fiscali per disabili</a:t>
            </a:r>
            <a:r>
              <a:rPr lang="it-IT" sz="2000" smtClean="0"/>
              <a:t/>
            </a:r>
            <a:br>
              <a:rPr lang="it-IT" sz="2000" smtClean="0"/>
            </a:br>
            <a:r>
              <a:rPr lang="it-IT" sz="2000" b="1" smtClean="0">
                <a:solidFill>
                  <a:srgbClr val="000000"/>
                </a:solidFill>
              </a:rPr>
              <a:t>       Destinatari:</a:t>
            </a:r>
            <a:r>
              <a:rPr lang="it-IT" sz="2000" b="1" smtClean="0">
                <a:solidFill>
                  <a:srgbClr val="FF0000"/>
                </a:solidFill>
              </a:rPr>
              <a:t> Persone con handicap 					1/3</a:t>
            </a:r>
            <a:r>
              <a:rPr lang="it-IT" sz="2000" smtClean="0"/>
              <a:t/>
            </a:r>
            <a:br>
              <a:rPr lang="it-IT" sz="2000" smtClean="0"/>
            </a:br>
            <a:endParaRPr lang="it-IT" sz="2000" smtClean="0"/>
          </a:p>
        </p:txBody>
      </p:sp>
      <p:sp>
        <p:nvSpPr>
          <p:cNvPr id="87042" name="Rectangle 3"/>
          <p:cNvSpPr>
            <a:spLocks noGrp="1"/>
          </p:cNvSpPr>
          <p:nvPr>
            <p:ph type="body" idx="4294967295"/>
          </p:nvPr>
        </p:nvSpPr>
        <p:spPr bwMode="auto">
          <a:xfrm>
            <a:off x="1708150" y="1069975"/>
            <a:ext cx="8350250" cy="5681663"/>
          </a:xfrm>
          <a:noFill/>
        </p:spPr>
        <p:txBody>
          <a:bodyPr vert="horz" numCol="1" anchorCtr="0" compatLnSpc="1">
            <a:prstTxWarp prst="textNoShape">
              <a:avLst/>
            </a:prstTxWarp>
          </a:bodyPr>
          <a:lstStyle/>
          <a:p>
            <a:pPr marL="533400" indent="-533400">
              <a:lnSpc>
                <a:spcPct val="30000"/>
              </a:lnSpc>
              <a:buFont typeface="Arial" charset="0"/>
              <a:buNone/>
            </a:pPr>
            <a:r>
              <a:rPr lang="it-IT" sz="1400" smtClean="0"/>
              <a:t>Novità in vista sulle agevolazioni fiscali previste per i disabili e i loro familiari. Nel 2018, infatti, oltre altre</a:t>
            </a:r>
          </a:p>
          <a:p>
            <a:pPr marL="533400" indent="-533400">
              <a:lnSpc>
                <a:spcPct val="30000"/>
              </a:lnSpc>
              <a:buFont typeface="Arial" charset="0"/>
              <a:buNone/>
            </a:pPr>
            <a:r>
              <a:rPr lang="it-IT" sz="1400" smtClean="0"/>
              <a:t>detrazioni previste dalla </a:t>
            </a:r>
            <a:r>
              <a:rPr lang="it-IT" sz="1400" smtClean="0">
                <a:hlinkClick r:id="rId2"/>
              </a:rPr>
              <a:t>Legge 104</a:t>
            </a:r>
            <a:r>
              <a:rPr lang="it-IT" sz="1400" smtClean="0"/>
              <a:t>, potrebbero arrivare nuovi benefici economici grazie al nuovo testo </a:t>
            </a:r>
          </a:p>
          <a:p>
            <a:pPr marL="533400" indent="-533400">
              <a:lnSpc>
                <a:spcPct val="30000"/>
              </a:lnSpc>
              <a:buFont typeface="Arial" charset="0"/>
              <a:buNone/>
            </a:pPr>
            <a:r>
              <a:rPr lang="it-IT" sz="1400" smtClean="0"/>
              <a:t>sul </a:t>
            </a:r>
            <a:r>
              <a:rPr lang="it-IT" sz="1400" smtClean="0">
                <a:hlinkClick r:id="rId3"/>
              </a:rPr>
              <a:t>caregiver familiare</a:t>
            </a:r>
            <a:r>
              <a:rPr lang="it-IT" sz="1400" smtClean="0"/>
              <a:t>. </a:t>
            </a:r>
          </a:p>
          <a:p>
            <a:pPr marL="533400" indent="-533400">
              <a:lnSpc>
                <a:spcPct val="30000"/>
              </a:lnSpc>
              <a:buFont typeface="Arial" charset="0"/>
              <a:buNone/>
            </a:pPr>
            <a:endParaRPr lang="it-IT" sz="1400" smtClean="0"/>
          </a:p>
          <a:p>
            <a:pPr marL="533400" indent="-533400">
              <a:lnSpc>
                <a:spcPct val="30000"/>
              </a:lnSpc>
              <a:buFont typeface="Arial" charset="0"/>
              <a:buNone/>
            </a:pPr>
            <a:r>
              <a:rPr lang="it-IT" sz="1400" b="1" i="1" smtClean="0"/>
              <a:t>A chi spettano le agevolazioni previste dalla Legge104?</a:t>
            </a:r>
          </a:p>
          <a:p>
            <a:pPr marL="533400" indent="-533400">
              <a:lnSpc>
                <a:spcPct val="30000"/>
              </a:lnSpc>
              <a:buFont typeface="Arial" charset="0"/>
              <a:buNone/>
            </a:pPr>
            <a:r>
              <a:rPr lang="it-IT" sz="1400" smtClean="0"/>
              <a:t>Le agevolazioni previste dalla Legge 104 sono destinate a chi è in possesso di un </a:t>
            </a:r>
            <a:r>
              <a:rPr lang="it-IT" sz="1400" b="1" smtClean="0"/>
              <a:t>handicap grave</a:t>
            </a:r>
            <a:r>
              <a:rPr lang="it-IT" sz="1400" smtClean="0"/>
              <a:t>: </a:t>
            </a:r>
          </a:p>
          <a:p>
            <a:pPr marL="533400" indent="-533400">
              <a:lnSpc>
                <a:spcPct val="30000"/>
              </a:lnSpc>
              <a:buFont typeface="Arial" charset="0"/>
              <a:buNone/>
            </a:pPr>
            <a:r>
              <a:rPr lang="it-IT" sz="1400" smtClean="0"/>
              <a:t>minorazione fisiche, psichiche o sensoriali, in situazioni stabilizzate oppure progressive, che siano causa </a:t>
            </a:r>
          </a:p>
          <a:p>
            <a:pPr marL="533400" indent="-533400">
              <a:lnSpc>
                <a:spcPct val="30000"/>
              </a:lnSpc>
              <a:buFont typeface="Arial" charset="0"/>
              <a:buNone/>
            </a:pPr>
            <a:r>
              <a:rPr lang="it-IT" sz="1400" smtClean="0"/>
              <a:t>di difficoltà di apprendimento e di integrazione.</a:t>
            </a:r>
          </a:p>
          <a:p>
            <a:pPr marL="533400" indent="-533400">
              <a:lnSpc>
                <a:spcPct val="30000"/>
              </a:lnSpc>
              <a:buFont typeface="Arial" charset="0"/>
              <a:buNone/>
            </a:pPr>
            <a:r>
              <a:rPr lang="it-IT" sz="1400" smtClean="0"/>
              <a:t>Lo </a:t>
            </a:r>
            <a:r>
              <a:rPr lang="it-IT" sz="1400" b="1" smtClean="0"/>
              <a:t>stato di disabilità </a:t>
            </a:r>
            <a:r>
              <a:rPr lang="it-IT" sz="1400" smtClean="0"/>
              <a:t>deve essere riconosciuto:  è necessario presentare,  dopo  aver ottenuto il </a:t>
            </a:r>
          </a:p>
          <a:p>
            <a:pPr marL="533400" indent="-533400">
              <a:lnSpc>
                <a:spcPct val="30000"/>
              </a:lnSpc>
              <a:buFont typeface="Arial" charset="0"/>
              <a:buNone/>
            </a:pPr>
            <a:r>
              <a:rPr lang="it-IT" sz="1400" b="1" smtClean="0"/>
              <a:t>Certificato medico</a:t>
            </a:r>
            <a:r>
              <a:rPr lang="it-IT" sz="1400" smtClean="0"/>
              <a:t>, l’istanza di accertamento dei requisiti sanitari, poi sottoporsi ad </a:t>
            </a:r>
            <a:r>
              <a:rPr lang="it-IT" sz="1400" b="1" smtClean="0"/>
              <a:t>accertamenti </a:t>
            </a:r>
          </a:p>
          <a:p>
            <a:pPr marL="533400" indent="-533400">
              <a:lnSpc>
                <a:spcPct val="30000"/>
              </a:lnSpc>
              <a:buFont typeface="Arial" charset="0"/>
              <a:buNone/>
            </a:pPr>
            <a:r>
              <a:rPr lang="it-IT" sz="1400" b="1" smtClean="0"/>
              <a:t>sanitari </a:t>
            </a:r>
            <a:r>
              <a:rPr lang="it-IT" sz="1400" smtClean="0"/>
              <a:t>da parte di una specifica commissione ASL coadiuvata da un medico dell’INPS.</a:t>
            </a:r>
          </a:p>
          <a:p>
            <a:pPr marL="533400" indent="-533400">
              <a:lnSpc>
                <a:spcPct val="30000"/>
              </a:lnSpc>
              <a:buFont typeface="Arial" charset="0"/>
              <a:buNone/>
            </a:pPr>
            <a:r>
              <a:rPr lang="it-IT" sz="1400" smtClean="0"/>
              <a:t>Di seguito riportiamo le deduzioni e detrazioni fiscali previsti per l’acquisto di autovetture,  per i figli</a:t>
            </a:r>
          </a:p>
          <a:p>
            <a:pPr marL="533400" indent="-533400">
              <a:lnSpc>
                <a:spcPct val="30000"/>
              </a:lnSpc>
              <a:buFont typeface="Arial" charset="0"/>
              <a:buNone/>
            </a:pPr>
            <a:r>
              <a:rPr lang="it-IT" sz="1400" smtClean="0"/>
              <a:t>a carico, sulle spese sanitarie, mediche e di assistenza, per opere di abbattimento delle barriere </a:t>
            </a:r>
          </a:p>
          <a:p>
            <a:pPr marL="533400" indent="-533400">
              <a:lnSpc>
                <a:spcPct val="30000"/>
              </a:lnSpc>
              <a:buFont typeface="Arial" charset="0"/>
              <a:buNone/>
            </a:pPr>
            <a:r>
              <a:rPr lang="it-IT" sz="1400" smtClean="0"/>
              <a:t>architettoniche.</a:t>
            </a:r>
            <a:endParaRPr lang="it-IT" sz="1400" b="1" i="1" smtClean="0"/>
          </a:p>
          <a:p>
            <a:pPr marL="533400" indent="-533400">
              <a:lnSpc>
                <a:spcPct val="30000"/>
              </a:lnSpc>
              <a:buFont typeface="Arial" charset="0"/>
              <a:buNone/>
            </a:pPr>
            <a:r>
              <a:rPr lang="it-IT" sz="1400" b="1" i="1" smtClean="0"/>
              <a:t>Detrazioni per acquisto di un’auto</a:t>
            </a:r>
          </a:p>
          <a:p>
            <a:pPr marL="533400" indent="-533400">
              <a:lnSpc>
                <a:spcPct val="30000"/>
              </a:lnSpc>
              <a:buFont typeface="Arial" charset="0"/>
              <a:buNone/>
            </a:pPr>
            <a:r>
              <a:rPr lang="it-IT" sz="1400" smtClean="0"/>
              <a:t>Per l’acquisto di un’autovettura, ma anche per autoveicoli specifici, autocaravan, motocarrozzette </a:t>
            </a:r>
          </a:p>
          <a:p>
            <a:pPr marL="533400" indent="-533400">
              <a:lnSpc>
                <a:spcPct val="30000"/>
              </a:lnSpc>
              <a:buFont typeface="Arial" charset="0"/>
              <a:buNone/>
            </a:pPr>
            <a:r>
              <a:rPr lang="it-IT" sz="1400" smtClean="0"/>
              <a:t>è possibile usufruire di:</a:t>
            </a:r>
          </a:p>
          <a:p>
            <a:pPr marL="533400" indent="-533400">
              <a:lnSpc>
                <a:spcPct val="30000"/>
              </a:lnSpc>
            </a:pPr>
            <a:r>
              <a:rPr lang="it-IT" sz="1400" b="1" smtClean="0"/>
              <a:t>detrazione Irpef del 19%</a:t>
            </a:r>
            <a:r>
              <a:rPr lang="it-IT" sz="1400" smtClean="0"/>
              <a:t> del costo del veicolo (fino a un massimo di 18.075,99 euro) </a:t>
            </a:r>
          </a:p>
          <a:p>
            <a:pPr marL="533400" indent="-533400">
              <a:lnSpc>
                <a:spcPct val="30000"/>
              </a:lnSpc>
              <a:buFont typeface="Arial" charset="0"/>
              <a:buNone/>
            </a:pPr>
            <a:r>
              <a:rPr lang="it-IT" sz="1400" smtClean="0"/>
              <a:t>	in un’unica soluzione o in 4 rate;</a:t>
            </a:r>
          </a:p>
          <a:p>
            <a:pPr marL="533400" indent="-533400">
              <a:lnSpc>
                <a:spcPct val="30000"/>
              </a:lnSpc>
            </a:pPr>
            <a:r>
              <a:rPr lang="it-IT" sz="1400" b="1" smtClean="0"/>
              <a:t>Iva al 4%</a:t>
            </a:r>
            <a:r>
              <a:rPr lang="it-IT" sz="1400" smtClean="0"/>
              <a:t> sull’acquisto, </a:t>
            </a:r>
          </a:p>
          <a:p>
            <a:pPr marL="533400" indent="-533400">
              <a:lnSpc>
                <a:spcPct val="30000"/>
              </a:lnSpc>
            </a:pPr>
            <a:r>
              <a:rPr lang="it-IT" sz="1400" b="1" smtClean="0"/>
              <a:t>esenzione permanente dal bollo auto</a:t>
            </a:r>
            <a:r>
              <a:rPr lang="it-IT" sz="1400" smtClean="0"/>
              <a:t>;</a:t>
            </a:r>
          </a:p>
          <a:p>
            <a:pPr marL="533400" indent="-533400">
              <a:lnSpc>
                <a:spcPct val="30000"/>
              </a:lnSpc>
            </a:pPr>
            <a:r>
              <a:rPr lang="it-IT" sz="1400" smtClean="0"/>
              <a:t>esonero dal pagamento dell’imposta di trascrizione sui passaggi di proprietà.</a:t>
            </a:r>
          </a:p>
          <a:p>
            <a:pPr marL="533400" indent="-533400">
              <a:lnSpc>
                <a:spcPct val="30000"/>
              </a:lnSpc>
              <a:buFont typeface="Arial" charset="0"/>
              <a:buNone/>
            </a:pPr>
            <a:r>
              <a:rPr lang="it-IT" sz="1400" smtClean="0"/>
              <a:t>Questi benefici possono essere usufruiti anche per la riparazione dei veicoli, sono cumulabili tra loro e</a:t>
            </a:r>
          </a:p>
          <a:p>
            <a:pPr marL="533400" indent="-533400">
              <a:lnSpc>
                <a:spcPct val="30000"/>
              </a:lnSpc>
              <a:buFont typeface="Arial" charset="0"/>
              <a:buNone/>
            </a:pPr>
            <a:r>
              <a:rPr lang="it-IT" sz="1400" smtClean="0"/>
              <a:t>possono essere richiesti  anche dal familiare che ha a suo carico il disabile. </a:t>
            </a:r>
          </a:p>
          <a:p>
            <a:pPr marL="533400" indent="-533400">
              <a:lnSpc>
                <a:spcPct val="60000"/>
              </a:lnSpc>
              <a:buFont typeface="Arial" charset="0"/>
              <a:buNone/>
            </a:pPr>
            <a:r>
              <a:rPr lang="it-IT" sz="1400" b="1" i="1" smtClean="0"/>
              <a:t>Detrazioni per Figli a carico</a:t>
            </a:r>
          </a:p>
          <a:p>
            <a:pPr marL="533400" indent="-533400">
              <a:lnSpc>
                <a:spcPct val="30000"/>
              </a:lnSpc>
              <a:buFont typeface="Arial" charset="0"/>
              <a:buNone/>
            </a:pPr>
            <a:r>
              <a:rPr lang="it-IT" sz="1400" smtClean="0"/>
              <a:t>Aumento di 400 euro sulla detrazione irpef per figli portatori di handicap grave a carico: </a:t>
            </a:r>
          </a:p>
          <a:p>
            <a:pPr marL="533400" indent="-533400">
              <a:lnSpc>
                <a:spcPct val="30000"/>
              </a:lnSpc>
              <a:buFont typeface="Arial" charset="0"/>
              <a:buNone/>
            </a:pPr>
            <a:r>
              <a:rPr lang="it-IT" sz="1400" smtClean="0"/>
              <a:t>se minore di 3 anni, sarà pari a 1.620 euro, con età pari o superiore a  3 anni, sarà di 1.350.</a:t>
            </a:r>
          </a:p>
          <a:p>
            <a:pPr marL="533400" indent="-533400">
              <a:lnSpc>
                <a:spcPct val="30000"/>
              </a:lnSpc>
              <a:buFont typeface="Arial" charset="0"/>
              <a:buNone/>
            </a:pPr>
            <a:r>
              <a:rPr lang="it-IT" sz="1400" smtClean="0"/>
              <a:t>200 euro in più per la detrazione per ciascun figlio a carico, nel caso in cui i figli siano superiori a tre.</a:t>
            </a:r>
          </a:p>
        </p:txBody>
      </p:sp>
      <p:pic>
        <p:nvPicPr>
          <p:cNvPr id="87043" name="Picture 4" descr="SEGNO DI VETTORE DISABILI"/>
          <p:cNvPicPr>
            <a:picLocks noChangeAspect="1" noChangeArrowheads="1"/>
          </p:cNvPicPr>
          <p:nvPr/>
        </p:nvPicPr>
        <p:blipFill>
          <a:blip r:embed="rId4"/>
          <a:srcRect/>
          <a:stretch>
            <a:fillRect/>
          </a:stretch>
        </p:blipFill>
        <p:spPr bwMode="auto">
          <a:xfrm>
            <a:off x="430213" y="931863"/>
            <a:ext cx="1150937" cy="976312"/>
          </a:xfrm>
          <a:prstGeom prst="rect">
            <a:avLst/>
          </a:prstGeom>
          <a:noFill/>
          <a:ln w="9525">
            <a:noFill/>
            <a:miter lim="800000"/>
            <a:headEnd/>
            <a:tailEnd/>
          </a:ln>
        </p:spPr>
      </p:pic>
      <p:sp>
        <p:nvSpPr>
          <p:cNvPr id="87044" name="Rectangle 5"/>
          <p:cNvSpPr>
            <a:spLocks noChangeArrowheads="1"/>
          </p:cNvSpPr>
          <p:nvPr/>
        </p:nvSpPr>
        <p:spPr bwMode="auto">
          <a:xfrm>
            <a:off x="604838" y="6704013"/>
            <a:ext cx="9845675" cy="641350"/>
          </a:xfrm>
          <a:prstGeom prst="rect">
            <a:avLst/>
          </a:prstGeom>
          <a:noFill/>
          <a:ln w="9525">
            <a:noFill/>
            <a:miter lim="800000"/>
            <a:headEnd/>
            <a:tailEnd/>
          </a:ln>
        </p:spPr>
        <p:txBody>
          <a:bodyPr>
            <a:spAutoFit/>
          </a:bodyP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r>
              <a:rPr lang="it-IT" i="1">
                <a:solidFill>
                  <a:srgbClr val="000000"/>
                </a:solidFill>
              </a:rPr>
              <a:t>								               										 </a:t>
            </a:r>
            <a:r>
              <a:rPr lang="it-IT" sz="1400" i="1">
                <a:solidFill>
                  <a:srgbClr val="000000"/>
                </a:solidFill>
              </a:rPr>
              <a:t>41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p:nvPr>
        </p:nvSpPr>
        <p:spPr>
          <a:xfrm>
            <a:off x="534988" y="301625"/>
            <a:ext cx="9620250" cy="749300"/>
          </a:xfrm>
        </p:spPr>
        <p:txBody>
          <a:bodyPr/>
          <a:lstStyle/>
          <a:p>
            <a:r>
              <a:rPr lang="it-IT" sz="1800" b="1" smtClean="0">
                <a:solidFill>
                  <a:srgbClr val="000000"/>
                </a:solidFill>
              </a:rPr>
              <a:t>Misure Welfare: LEGGE 104 bonus fiscali per disabili</a:t>
            </a:r>
            <a:r>
              <a:rPr lang="it-IT" sz="1800" smtClean="0"/>
              <a:t/>
            </a:r>
            <a:br>
              <a:rPr lang="it-IT" sz="1800" smtClean="0"/>
            </a:br>
            <a:r>
              <a:rPr lang="it-IT" sz="1800" b="1" smtClean="0">
                <a:solidFill>
                  <a:srgbClr val="000000"/>
                </a:solidFill>
              </a:rPr>
              <a:t>       Destinatari:</a:t>
            </a:r>
            <a:r>
              <a:rPr lang="it-IT" sz="1800" b="1" smtClean="0">
                <a:solidFill>
                  <a:srgbClr val="FF0000"/>
                </a:solidFill>
              </a:rPr>
              <a:t> Persone con handicap					                2/3</a:t>
            </a:r>
            <a:r>
              <a:rPr lang="it-IT" sz="1800" smtClean="0"/>
              <a:t/>
            </a:r>
            <a:br>
              <a:rPr lang="it-IT" sz="1800" smtClean="0"/>
            </a:br>
            <a:endParaRPr lang="it-IT" sz="1800" smtClean="0"/>
          </a:p>
        </p:txBody>
      </p:sp>
      <p:sp>
        <p:nvSpPr>
          <p:cNvPr id="88066" name="Rectangle 3"/>
          <p:cNvSpPr>
            <a:spLocks noGrp="1"/>
          </p:cNvSpPr>
          <p:nvPr>
            <p:ph type="body" idx="4294967295"/>
          </p:nvPr>
        </p:nvSpPr>
        <p:spPr bwMode="auto">
          <a:xfrm>
            <a:off x="1733550" y="1017588"/>
            <a:ext cx="8424863" cy="5473700"/>
          </a:xfrm>
          <a:noFill/>
        </p:spPr>
        <p:txBody>
          <a:bodyPr vert="horz" numCol="1" anchorCtr="0" compatLnSpc="1">
            <a:prstTxWarp prst="textNoShape">
              <a:avLst/>
            </a:prstTxWarp>
          </a:bodyPr>
          <a:lstStyle/>
          <a:p>
            <a:pPr marL="533400" indent="-533400">
              <a:lnSpc>
                <a:spcPct val="30000"/>
              </a:lnSpc>
              <a:buFont typeface="Arial" charset="0"/>
              <a:buNone/>
            </a:pPr>
            <a:r>
              <a:rPr lang="it-IT" sz="1400" b="1" i="1" smtClean="0"/>
              <a:t>Detrazioni per acquisto di pc e altre apparecchiature</a:t>
            </a:r>
          </a:p>
          <a:p>
            <a:pPr marL="533400" indent="-533400">
              <a:lnSpc>
                <a:spcPct val="30000"/>
              </a:lnSpc>
              <a:buFont typeface="Arial" charset="0"/>
              <a:buNone/>
            </a:pPr>
            <a:r>
              <a:rPr lang="it-IT" sz="1400" smtClean="0"/>
              <a:t>Previste anche le agevolazioni per l’</a:t>
            </a:r>
            <a:r>
              <a:rPr lang="it-IT" sz="1400" b="1" smtClean="0"/>
              <a:t>acquisto di computer e altri strumenti informatici</a:t>
            </a:r>
            <a:r>
              <a:rPr lang="it-IT" sz="1400" smtClean="0"/>
              <a:t> che facilitano</a:t>
            </a:r>
          </a:p>
          <a:p>
            <a:pPr marL="533400" indent="-533400">
              <a:lnSpc>
                <a:spcPct val="30000"/>
              </a:lnSpc>
              <a:buFont typeface="Arial" charset="0"/>
              <a:buNone/>
            </a:pPr>
            <a:r>
              <a:rPr lang="it-IT" sz="1400" smtClean="0"/>
              <a:t>la comunicazione e di prodotti editoriali specifici: </a:t>
            </a:r>
            <a:r>
              <a:rPr lang="it-IT" sz="1400" b="1" smtClean="0"/>
              <a:t>detrazione del 19% dei costi dall’Irpef e Iva agevolata</a:t>
            </a:r>
          </a:p>
          <a:p>
            <a:pPr marL="533400" indent="-533400">
              <a:lnSpc>
                <a:spcPct val="30000"/>
              </a:lnSpc>
              <a:buFont typeface="Arial" charset="0"/>
              <a:buNone/>
            </a:pPr>
            <a:r>
              <a:rPr lang="it-IT" sz="1400" b="1" smtClean="0"/>
              <a:t> al 4%.</a:t>
            </a:r>
            <a:endParaRPr lang="it-IT" sz="1400" smtClean="0"/>
          </a:p>
          <a:p>
            <a:pPr marL="533400" indent="-533400">
              <a:lnSpc>
                <a:spcPct val="30000"/>
              </a:lnSpc>
              <a:buFont typeface="Arial" charset="0"/>
              <a:buNone/>
            </a:pPr>
            <a:r>
              <a:rPr lang="it-IT" sz="1400" smtClean="0"/>
              <a:t>Le agevolazioni sono previste anche per l’acquisto di un’imbarcazione, sulle imposte previste per </a:t>
            </a:r>
          </a:p>
          <a:p>
            <a:pPr marL="533400" indent="-533400">
              <a:lnSpc>
                <a:spcPct val="30000"/>
              </a:lnSpc>
              <a:buFont typeface="Arial" charset="0"/>
              <a:buNone/>
            </a:pPr>
            <a:r>
              <a:rPr lang="it-IT" sz="1400" smtClean="0"/>
              <a:t>successioni e donazioni, per comprare e mantenere un cane guida.</a:t>
            </a:r>
          </a:p>
          <a:p>
            <a:pPr marL="533400" indent="-533400">
              <a:lnSpc>
                <a:spcPct val="30000"/>
              </a:lnSpc>
              <a:buFont typeface="Arial" charset="0"/>
              <a:buNone/>
            </a:pPr>
            <a:endParaRPr lang="it-IT" sz="1400" b="1" i="1" smtClean="0"/>
          </a:p>
          <a:p>
            <a:pPr marL="533400" indent="-533400">
              <a:lnSpc>
                <a:spcPct val="30000"/>
              </a:lnSpc>
              <a:buFont typeface="Arial" charset="0"/>
              <a:buNone/>
            </a:pPr>
            <a:r>
              <a:rPr lang="it-IT" sz="1400" b="1" i="1" smtClean="0"/>
              <a:t>Deduzioni e agevolazioni per spese mediche e sanitarie</a:t>
            </a:r>
          </a:p>
          <a:p>
            <a:pPr marL="533400" indent="-533400">
              <a:lnSpc>
                <a:spcPct val="30000"/>
              </a:lnSpc>
              <a:buFont typeface="Arial" charset="0"/>
              <a:buNone/>
            </a:pPr>
            <a:r>
              <a:rPr lang="it-IT" sz="1400" smtClean="0"/>
              <a:t>La Legge 104 prevede la deduzione totale dal reddito:</a:t>
            </a:r>
          </a:p>
          <a:p>
            <a:pPr marL="533400" indent="-533400">
              <a:lnSpc>
                <a:spcPct val="30000"/>
              </a:lnSpc>
              <a:buFont typeface="Arial" charset="0"/>
              <a:buNone/>
            </a:pPr>
            <a:r>
              <a:rPr lang="it-IT" sz="1400" smtClean="0"/>
              <a:t>delle </a:t>
            </a:r>
            <a:r>
              <a:rPr lang="it-IT" sz="1400" b="1" smtClean="0"/>
              <a:t>spese mediche generiche</a:t>
            </a:r>
            <a:r>
              <a:rPr lang="it-IT" sz="1400" smtClean="0"/>
              <a:t> (acquisto medicine)</a:t>
            </a:r>
          </a:p>
          <a:p>
            <a:pPr marL="533400" indent="-533400">
              <a:lnSpc>
                <a:spcPct val="30000"/>
              </a:lnSpc>
              <a:buFont typeface="Arial" charset="0"/>
              <a:buNone/>
            </a:pPr>
            <a:r>
              <a:rPr lang="it-IT" sz="1400" b="1" smtClean="0"/>
              <a:t>spese di assistenza specifica</a:t>
            </a:r>
            <a:r>
              <a:rPr lang="it-IT" sz="1400" smtClean="0"/>
              <a:t>, intendendo per quest’ultime, oltre all’assistenza infermieristica e</a:t>
            </a:r>
          </a:p>
          <a:p>
            <a:pPr marL="533400" indent="-533400">
              <a:lnSpc>
                <a:spcPct val="30000"/>
              </a:lnSpc>
              <a:buFont typeface="Arial" charset="0"/>
              <a:buNone/>
            </a:pPr>
            <a:r>
              <a:rPr lang="it-IT" sz="1400" smtClean="0"/>
              <a:t>riabilitativa, le prestazioni degli OSS,degli educatori professionali, dei coordinatori di attività assistenziali </a:t>
            </a:r>
          </a:p>
          <a:p>
            <a:pPr marL="533400" indent="-533400">
              <a:lnSpc>
                <a:spcPct val="30000"/>
              </a:lnSpc>
              <a:buFont typeface="Arial" charset="0"/>
              <a:buNone/>
            </a:pPr>
            <a:r>
              <a:rPr lang="it-IT" sz="1400" smtClean="0"/>
              <a:t>di nucleo, degli addetti all’assistenza di base e di quelli all’attività di animazione e terapia occupazionale</a:t>
            </a:r>
          </a:p>
          <a:p>
            <a:pPr marL="533400" indent="-533400">
              <a:lnSpc>
                <a:spcPct val="30000"/>
              </a:lnSpc>
              <a:buFont typeface="Arial" charset="0"/>
              <a:buNone/>
            </a:pPr>
            <a:endParaRPr lang="it-IT" sz="1400" smtClean="0"/>
          </a:p>
          <a:p>
            <a:pPr marL="533400" indent="-533400">
              <a:lnSpc>
                <a:spcPct val="40000"/>
              </a:lnSpc>
              <a:buFont typeface="Arial" charset="0"/>
              <a:buNone/>
            </a:pPr>
            <a:r>
              <a:rPr lang="it-IT" sz="1400" b="1" i="1" smtClean="0"/>
              <a:t>Detrazione delle spese sanitarie per i disabili</a:t>
            </a:r>
          </a:p>
          <a:p>
            <a:pPr marL="533400" indent="-533400">
              <a:lnSpc>
                <a:spcPct val="40000"/>
              </a:lnSpc>
              <a:buFont typeface="Arial" charset="0"/>
              <a:buNone/>
            </a:pPr>
            <a:r>
              <a:rPr lang="it-IT" sz="1400" smtClean="0"/>
              <a:t>Tra le spese sanitarie detraibili (19%) per i disabili sono presenti anche quelle relative a:</a:t>
            </a:r>
          </a:p>
          <a:p>
            <a:pPr marL="533400" indent="-533400">
              <a:lnSpc>
                <a:spcPct val="40000"/>
              </a:lnSpc>
              <a:buFont typeface="Arial" charset="0"/>
              <a:buNone/>
            </a:pPr>
            <a:r>
              <a:rPr lang="it-IT" sz="1400" smtClean="0"/>
              <a:t>a) l’acquisto di poltrone per inabili e minorati;</a:t>
            </a:r>
          </a:p>
          <a:p>
            <a:pPr marL="533400" indent="-533400">
              <a:lnSpc>
                <a:spcPct val="40000"/>
              </a:lnSpc>
              <a:buFont typeface="Arial" charset="0"/>
              <a:buNone/>
            </a:pPr>
            <a:r>
              <a:rPr lang="it-IT" sz="1400" smtClean="0"/>
              <a:t>b) l’acquisto di mezzi d’ausilio alla deambulazione;</a:t>
            </a:r>
          </a:p>
          <a:p>
            <a:pPr marL="533400" indent="-533400">
              <a:lnSpc>
                <a:spcPct val="40000"/>
              </a:lnSpc>
              <a:buFont typeface="Arial" charset="0"/>
              <a:buNone/>
            </a:pPr>
            <a:r>
              <a:rPr lang="it-IT" sz="1400" smtClean="0"/>
              <a:t>c) le spese mediche specialistiche a favore del disabile;</a:t>
            </a:r>
          </a:p>
          <a:p>
            <a:pPr marL="533400" indent="-533400">
              <a:lnSpc>
                <a:spcPct val="40000"/>
              </a:lnSpc>
              <a:buFont typeface="Arial" charset="0"/>
              <a:buNone/>
            </a:pPr>
            <a:r>
              <a:rPr lang="it-IT" sz="1400" smtClean="0"/>
              <a:t>d) l’acquisto di apparecchi correttivi e di altri specifici ausili.</a:t>
            </a:r>
          </a:p>
          <a:p>
            <a:pPr marL="533400" indent="-533400">
              <a:lnSpc>
                <a:spcPct val="40000"/>
              </a:lnSpc>
              <a:buFont typeface="Arial" charset="0"/>
              <a:buNone/>
            </a:pPr>
            <a:r>
              <a:rPr lang="it-IT" sz="1400" smtClean="0"/>
              <a:t>L’abbattimento di barriere architettoniche (adattamento di un ascensore, costruzione di rampe, ec..) </a:t>
            </a:r>
          </a:p>
          <a:p>
            <a:pPr marL="533400" indent="-533400">
              <a:lnSpc>
                <a:spcPct val="40000"/>
              </a:lnSpc>
              <a:buFont typeface="Arial" charset="0"/>
              <a:buNone/>
            </a:pPr>
            <a:r>
              <a:rPr lang="it-IT" sz="1400" smtClean="0"/>
              <a:t>rientrano tra gli interventi che beneficiano della detrazione al 36% per ristrutturazione edilizia. Il bonus </a:t>
            </a:r>
          </a:p>
          <a:p>
            <a:pPr marL="533400" indent="-533400">
              <a:lnSpc>
                <a:spcPct val="40000"/>
              </a:lnSpc>
              <a:buFont typeface="Arial" charset="0"/>
              <a:buNone/>
            </a:pPr>
            <a:r>
              <a:rPr lang="it-IT" sz="1400" smtClean="0"/>
              <a:t>può essere richiesto solo se eccede la quota di spesa per la quale è stato richiesto il bonus</a:t>
            </a:r>
          </a:p>
          <a:p>
            <a:pPr marL="533400" indent="-533400">
              <a:lnSpc>
                <a:spcPct val="40000"/>
              </a:lnSpc>
              <a:buFont typeface="Arial" charset="0"/>
              <a:buNone/>
            </a:pPr>
            <a:r>
              <a:rPr lang="it-IT" sz="1400" smtClean="0"/>
              <a:t>ristrutturazione (50%).</a:t>
            </a:r>
          </a:p>
        </p:txBody>
      </p:sp>
      <p:pic>
        <p:nvPicPr>
          <p:cNvPr id="88067" name="Picture 4" descr="SEGNO DI VETTORE DISABILI"/>
          <p:cNvPicPr>
            <a:picLocks noChangeAspect="1" noChangeArrowheads="1"/>
          </p:cNvPicPr>
          <p:nvPr/>
        </p:nvPicPr>
        <p:blipFill>
          <a:blip r:embed="rId2"/>
          <a:srcRect/>
          <a:stretch>
            <a:fillRect/>
          </a:stretch>
        </p:blipFill>
        <p:spPr bwMode="auto">
          <a:xfrm>
            <a:off x="266700" y="893763"/>
            <a:ext cx="1314450" cy="1296987"/>
          </a:xfrm>
          <a:prstGeom prst="rect">
            <a:avLst/>
          </a:prstGeom>
          <a:noFill/>
          <a:ln w="9525">
            <a:noFill/>
            <a:miter lim="800000"/>
            <a:headEnd/>
            <a:tailEnd/>
          </a:ln>
        </p:spPr>
      </p:pic>
      <p:sp>
        <p:nvSpPr>
          <p:cNvPr id="88068" name="Rectangle 5"/>
          <p:cNvSpPr>
            <a:spLocks noChangeArrowheads="1"/>
          </p:cNvSpPr>
          <p:nvPr/>
        </p:nvSpPr>
        <p:spPr bwMode="auto">
          <a:xfrm>
            <a:off x="723900" y="6815138"/>
            <a:ext cx="9693275" cy="534987"/>
          </a:xfrm>
          <a:prstGeom prst="rect">
            <a:avLst/>
          </a:prstGeom>
          <a:noFill/>
          <a:ln w="9525">
            <a:noFill/>
            <a:miter lim="800000"/>
            <a:headEnd/>
            <a:tailEnd/>
          </a:ln>
        </p:spPr>
        <p:txBody>
          <a:bodyPr>
            <a:spAutoFit/>
          </a:bodyP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r>
              <a:rPr lang="it-IT" sz="1100" i="1">
                <a:solidFill>
                  <a:srgbClr val="000000"/>
                </a:solidFill>
                <a:latin typeface="Trebuchet MS" pitchFamily="34" charset="0"/>
              </a:rPr>
              <a:t>								               			</a:t>
            </a:r>
            <a:r>
              <a:rPr lang="it-IT" i="1">
                <a:solidFill>
                  <a:srgbClr val="000000"/>
                </a:solidFill>
              </a:rPr>
              <a:t>							</a:t>
            </a:r>
            <a:r>
              <a:rPr lang="it-IT" sz="1400" i="1">
                <a:solidFill>
                  <a:srgbClr val="000000"/>
                </a:solidFill>
              </a:rPr>
              <a:t> 42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a:xfrm>
            <a:off x="534988" y="301625"/>
            <a:ext cx="9620250" cy="800100"/>
          </a:xfrm>
        </p:spPr>
        <p:txBody>
          <a:bodyPr/>
          <a:lstStyle/>
          <a:p>
            <a:r>
              <a:rPr lang="it-IT" sz="2000" b="1" smtClean="0">
                <a:solidFill>
                  <a:srgbClr val="000000"/>
                </a:solidFill>
              </a:rPr>
              <a:t>Misure Welfare: LEGGE 104 bonus fiscali per disabili</a:t>
            </a:r>
            <a:r>
              <a:rPr lang="it-IT" sz="2000" smtClean="0"/>
              <a:t/>
            </a:r>
            <a:br>
              <a:rPr lang="it-IT" sz="2000" smtClean="0"/>
            </a:br>
            <a:r>
              <a:rPr lang="it-IT" sz="2000" b="1" smtClean="0">
                <a:solidFill>
                  <a:srgbClr val="000000"/>
                </a:solidFill>
              </a:rPr>
              <a:t>       Destinatari:</a:t>
            </a:r>
            <a:r>
              <a:rPr lang="it-IT" sz="2000" b="1" smtClean="0">
                <a:solidFill>
                  <a:srgbClr val="FF0000"/>
                </a:solidFill>
              </a:rPr>
              <a:t> Persone con handicap	                                                       3/3</a:t>
            </a:r>
          </a:p>
        </p:txBody>
      </p:sp>
      <p:pic>
        <p:nvPicPr>
          <p:cNvPr id="89091" name="Picture 4" descr="SEGNO DI VETTORE DISABILI"/>
          <p:cNvPicPr>
            <a:picLocks noChangeAspect="1" noChangeArrowheads="1"/>
          </p:cNvPicPr>
          <p:nvPr/>
        </p:nvPicPr>
        <p:blipFill>
          <a:blip r:embed="rId2"/>
          <a:srcRect/>
          <a:stretch>
            <a:fillRect/>
          </a:stretch>
        </p:blipFill>
        <p:spPr bwMode="auto">
          <a:xfrm>
            <a:off x="314325" y="1092200"/>
            <a:ext cx="1314450" cy="1154113"/>
          </a:xfrm>
          <a:prstGeom prst="rect">
            <a:avLst/>
          </a:prstGeom>
          <a:noFill/>
          <a:ln w="9525">
            <a:noFill/>
            <a:miter lim="800000"/>
            <a:headEnd/>
            <a:tailEnd/>
          </a:ln>
        </p:spPr>
      </p:pic>
      <p:sp>
        <p:nvSpPr>
          <p:cNvPr id="89092" name="Rectangle 5"/>
          <p:cNvSpPr>
            <a:spLocks noChangeArrowheads="1"/>
          </p:cNvSpPr>
          <p:nvPr/>
        </p:nvSpPr>
        <p:spPr bwMode="auto">
          <a:xfrm>
            <a:off x="1663700" y="1160463"/>
            <a:ext cx="7788275" cy="5083175"/>
          </a:xfrm>
          <a:prstGeom prst="rect">
            <a:avLst/>
          </a:prstGeom>
          <a:noFill/>
          <a:ln w="9525">
            <a:noFill/>
            <a:miter lim="800000"/>
            <a:headEnd/>
            <a:tailEnd/>
          </a:ln>
        </p:spPr>
        <p:txBody>
          <a:bodyPr tIns="152352" bIns="38088" anchor="ctr">
            <a:spAutoFit/>
          </a:bodyPr>
          <a:lstStyle/>
          <a:p>
            <a:r>
              <a:rPr lang="it-IT" sz="1400" b="1" i="1"/>
              <a:t>Detrazione al 19% sui costi di assistenza</a:t>
            </a:r>
          </a:p>
          <a:p>
            <a:r>
              <a:rPr lang="it-IT" sz="1400"/>
              <a:t>È possibile detrarre al 19% anche i costi sostenuti per l’assistenza dei disabile, fino ad un massimo</a:t>
            </a:r>
          </a:p>
          <a:p>
            <a:r>
              <a:rPr lang="it-IT" sz="1400"/>
              <a:t>di </a:t>
            </a:r>
            <a:r>
              <a:rPr lang="it-IT" sz="1400" b="1"/>
              <a:t>2.100 euro l’anno</a:t>
            </a:r>
            <a:r>
              <a:rPr lang="it-IT" sz="1400"/>
              <a:t>, se il reddito del contribuente non supera </a:t>
            </a:r>
            <a:r>
              <a:rPr lang="it-IT" sz="1400" b="1"/>
              <a:t>40mila euro</a:t>
            </a:r>
            <a:r>
              <a:rPr lang="it-IT" sz="1400"/>
              <a:t>. Il bonus spetta solo se </a:t>
            </a:r>
          </a:p>
          <a:p>
            <a:r>
              <a:rPr lang="it-IT" sz="1400"/>
              <a:t>la condizione di non autosufficienza risulta da una specifica certificazione medica.</a:t>
            </a:r>
            <a:endParaRPr lang="it-IT" sz="1400" b="1" i="1"/>
          </a:p>
          <a:p>
            <a:endParaRPr lang="it-IT" sz="1400" b="1" i="1"/>
          </a:p>
          <a:p>
            <a:r>
              <a:rPr lang="it-IT" sz="1400" b="1" i="1"/>
              <a:t>Le novità per il Caregiver familiare</a:t>
            </a:r>
          </a:p>
          <a:p>
            <a:r>
              <a:rPr lang="it-IT" sz="1400"/>
              <a:t>Ricordiamo che è al vaglio del Parlamento un nuovo provvedimento sul Caregiver familiare </a:t>
            </a:r>
          </a:p>
          <a:p>
            <a:r>
              <a:rPr lang="it-IT" sz="1400"/>
              <a:t>che accudisce un famiiare ultraottantenne e/o disabile.</a:t>
            </a:r>
          </a:p>
          <a:p>
            <a:r>
              <a:rPr lang="it-IT" sz="1400"/>
              <a:t>Il nuovo testo che racchiude 3 distinti disegni di legge (2048, 2128, e 2266) introdurrà:</a:t>
            </a:r>
          </a:p>
          <a:p>
            <a:endParaRPr lang="it-IT" sz="1400"/>
          </a:p>
          <a:p>
            <a:pPr>
              <a:buFontTx/>
              <a:buChar char="•"/>
            </a:pPr>
            <a:r>
              <a:rPr lang="it-IT" sz="1400"/>
              <a:t>un contributo fino a 1900 euro all’anno</a:t>
            </a:r>
          </a:p>
          <a:p>
            <a:pPr>
              <a:buFontTx/>
              <a:buChar char="•"/>
            </a:pPr>
            <a:r>
              <a:rPr lang="it-IT" sz="1400"/>
              <a:t>nuove detrazioni fiscali,</a:t>
            </a:r>
          </a:p>
          <a:p>
            <a:pPr>
              <a:buFontTx/>
              <a:buChar char="•"/>
            </a:pPr>
            <a:r>
              <a:rPr lang="it-IT" sz="1400"/>
              <a:t>contributi previdenziali ai fini della pensione,</a:t>
            </a:r>
          </a:p>
          <a:p>
            <a:pPr>
              <a:buFontTx/>
              <a:buChar char="•"/>
            </a:pPr>
            <a:r>
              <a:rPr lang="it-IT" sz="1400"/>
              <a:t>possibilità di chiedere orario part time o telelavoro da casa.</a:t>
            </a:r>
          </a:p>
          <a:p>
            <a:endParaRPr lang="it-IT" sz="1400"/>
          </a:p>
          <a:p>
            <a:endParaRPr lang="it-IT" sz="1400"/>
          </a:p>
          <a:p>
            <a:endParaRPr lang="it-IT" sz="1400"/>
          </a:p>
          <a:p>
            <a:endParaRPr lang="it-IT" sz="1400"/>
          </a:p>
          <a:p>
            <a:endParaRPr lang="it-IT" sz="1400"/>
          </a:p>
          <a:p>
            <a:endParaRPr lang="it-IT" sz="1400"/>
          </a:p>
          <a:p>
            <a:pPr eaLnBrk="0" hangingPunct="0"/>
            <a:endParaRPr lang="it-IT" sz="1400"/>
          </a:p>
        </p:txBody>
      </p:sp>
      <p:sp>
        <p:nvSpPr>
          <p:cNvPr id="89093" name="Rectangle 6"/>
          <p:cNvSpPr>
            <a:spLocks noChangeArrowheads="1"/>
          </p:cNvSpPr>
          <p:nvPr/>
        </p:nvSpPr>
        <p:spPr bwMode="auto">
          <a:xfrm>
            <a:off x="312738" y="6829425"/>
            <a:ext cx="10109200" cy="641350"/>
          </a:xfrm>
          <a:prstGeom prst="rect">
            <a:avLst/>
          </a:prstGeom>
          <a:noFill/>
          <a:ln w="9525">
            <a:noFill/>
            <a:miter lim="800000"/>
            <a:headEnd/>
            <a:tailEnd/>
          </a:ln>
        </p:spPr>
        <p:txBody>
          <a:bodyPr>
            <a:spAutoFit/>
          </a:bodyPr>
          <a:lstStyle/>
          <a:p>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r>
              <a:rPr lang="it-IT" i="1">
                <a:solidFill>
                  <a:srgbClr val="000000"/>
                </a:solidFill>
              </a:rPr>
              <a:t>  															                                                    </a:t>
            </a:r>
            <a:r>
              <a:rPr lang="it-IT" sz="1400" i="1">
                <a:solidFill>
                  <a:srgbClr val="000000"/>
                </a:solidFill>
              </a:rPr>
              <a:t>43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ustomShape 1"/>
          <p:cNvSpPr>
            <a:spLocks noChangeArrowheads="1"/>
          </p:cNvSpPr>
          <p:nvPr/>
        </p:nvSpPr>
        <p:spPr bwMode="auto">
          <a:xfrm>
            <a:off x="360363" y="360363"/>
            <a:ext cx="10209212" cy="574675"/>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NIDI Gratis</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Genitori di bambini frequentanti gli asili Nido                             1/2 </a:t>
            </a:r>
            <a:endParaRPr lang="it-IT"/>
          </a:p>
        </p:txBody>
      </p:sp>
      <p:pic>
        <p:nvPicPr>
          <p:cNvPr id="33794" name="Segnaposto contenuto 14"/>
          <p:cNvPicPr>
            <a:picLocks noChangeAspect="1" noChangeArrowheads="1"/>
          </p:cNvPicPr>
          <p:nvPr/>
        </p:nvPicPr>
        <p:blipFill>
          <a:blip r:embed="rId2"/>
          <a:srcRect/>
          <a:stretch>
            <a:fillRect/>
          </a:stretch>
        </p:blipFill>
        <p:spPr bwMode="auto">
          <a:xfrm>
            <a:off x="360363" y="1368425"/>
            <a:ext cx="1181100" cy="1914525"/>
          </a:xfrm>
          <a:prstGeom prst="rect">
            <a:avLst/>
          </a:prstGeom>
          <a:noFill/>
          <a:ln w="9525">
            <a:solidFill>
              <a:srgbClr val="FFC000"/>
            </a:solidFill>
            <a:miter lim="800000"/>
            <a:headEnd/>
            <a:tailEnd/>
          </a:ln>
        </p:spPr>
      </p:pic>
      <p:sp>
        <p:nvSpPr>
          <p:cNvPr id="33795" name="CustomShape 2"/>
          <p:cNvSpPr>
            <a:spLocks noChangeArrowheads="1"/>
          </p:cNvSpPr>
          <p:nvPr/>
        </p:nvSpPr>
        <p:spPr bwMode="auto">
          <a:xfrm>
            <a:off x="2066925" y="1368425"/>
            <a:ext cx="8264525" cy="4886325"/>
          </a:xfrm>
          <a:prstGeom prst="rect">
            <a:avLst/>
          </a:prstGeom>
          <a:noFill/>
          <a:ln w="9525">
            <a:noFill/>
            <a:miter lim="800000"/>
            <a:headEnd/>
            <a:tailEnd/>
          </a:ln>
        </p:spPr>
        <p:txBody>
          <a:bodyPr lIns="90000" tIns="45000" rIns="90000" bIns="45000" anchor="ctr"/>
          <a:lstStyle/>
          <a:p>
            <a:pPr algn="just"/>
            <a:r>
              <a:rPr lang="it-IT" sz="1400">
                <a:solidFill>
                  <a:srgbClr val="000000"/>
                </a:solidFill>
              </a:rPr>
              <a:t>La misura prevede, per le famiglie in possesso dei requisiti previsti, a partire da settembre 2017, l’azzeramento è riferito esclusivamente alla retta pagata per i nidi pubblici o per i posti in nidi privati convenzionati con il pubblico, ad integrazione dell'abbattimento già riconosciuto dai Comuni (non può essere utilizzato per eventuali costi aggiuntivi: preiscrizione, iscrizione, mensa se non compresa all’interno della retta).</a:t>
            </a:r>
            <a:endParaRPr lang="it-IT" sz="1400"/>
          </a:p>
          <a:p>
            <a:pPr algn="just"/>
            <a:endParaRPr lang="it-IT" sz="1400"/>
          </a:p>
          <a:p>
            <a:pPr algn="just">
              <a:buFont typeface="Arial" charset="0"/>
              <a:buChar char="•"/>
            </a:pPr>
            <a:r>
              <a:rPr lang="it-IT" sz="1400">
                <a:solidFill>
                  <a:srgbClr val="000000"/>
                </a:solidFill>
              </a:rPr>
              <a:t>La famiglia deve avere tra i suoi componenti bambini da 3 a 36 mesi e un indicatore ISEE del 2017   uguale o inferiore a 20.000 euro</a:t>
            </a:r>
            <a:endParaRPr lang="it-IT" sz="1400"/>
          </a:p>
          <a:p>
            <a:pPr algn="just">
              <a:buFont typeface="Arial" charset="0"/>
              <a:buChar char="•"/>
            </a:pPr>
            <a:r>
              <a:rPr lang="it-IT" sz="1400">
                <a:solidFill>
                  <a:srgbClr val="000000"/>
                </a:solidFill>
              </a:rPr>
              <a:t>Entrambi i genitori devono essere residenti in Regione Lombardia</a:t>
            </a:r>
            <a:endParaRPr lang="it-IT" sz="1400"/>
          </a:p>
          <a:p>
            <a:pPr algn="just">
              <a:buFont typeface="Arial" charset="0"/>
              <a:buChar char="•"/>
            </a:pPr>
            <a:r>
              <a:rPr lang="it-IT" sz="1400">
                <a:solidFill>
                  <a:srgbClr val="000000"/>
                </a:solidFill>
              </a:rPr>
              <a:t>Entrambi occupati o aver sottoscritto un Patto di Servizio Personalizzato ai sensi del d.lgs. n. 150/2015 e fruire di percorsi di politiche attive del lavoro (es. Garanzia Giovani, Dote Unica Lavoro o attività equivalenti indicate nel Patto di servizio)</a:t>
            </a:r>
            <a:endParaRPr lang="it-IT" sz="1400"/>
          </a:p>
          <a:p>
            <a:pPr algn="just"/>
            <a:endParaRPr lang="it-IT" sz="1400"/>
          </a:p>
          <a:p>
            <a:pPr algn="just"/>
            <a:r>
              <a:rPr lang="it-IT" sz="1400">
                <a:solidFill>
                  <a:srgbClr val="000000"/>
                </a:solidFill>
              </a:rPr>
              <a:t>Da settembre 2017 a luglio 2018 è necessario presentare l'ISEE in corso di validità utilizzato per la determinazione della retta dell'anno educativo 2017/2018.</a:t>
            </a:r>
            <a:endParaRPr lang="it-IT" sz="1400"/>
          </a:p>
          <a:p>
            <a:pPr algn="just"/>
            <a:endParaRPr lang="it-IT"/>
          </a:p>
          <a:p>
            <a:endParaRPr lang="it-IT"/>
          </a:p>
          <a:p>
            <a:endParaRPr lang="it-IT"/>
          </a:p>
        </p:txBody>
      </p:sp>
      <p:sp>
        <p:nvSpPr>
          <p:cNvPr id="33796" name="CustomShape 3"/>
          <p:cNvSpPr>
            <a:spLocks noChangeArrowheads="1"/>
          </p:cNvSpPr>
          <p:nvPr/>
        </p:nvSpPr>
        <p:spPr bwMode="auto">
          <a:xfrm>
            <a:off x="360363" y="6696075"/>
            <a:ext cx="9971087" cy="514350"/>
          </a:xfrm>
          <a:prstGeom prst="rect">
            <a:avLst/>
          </a:prstGeom>
          <a:noFill/>
          <a:ln w="3240">
            <a:noFill/>
            <a:miter lim="800000"/>
            <a:headEnd/>
            <a:tailEnd/>
          </a:ln>
        </p:spPr>
        <p:txBody>
          <a:bodyPr wrap="none" lIns="0" tIns="0" rIns="0" bIns="0" anchor="ctr"/>
          <a:lstStyle/>
          <a:p>
            <a:r>
              <a:rPr lang="it-IT" sz="1100" b="1">
                <a:solidFill>
                  <a:srgbClr val="000000"/>
                </a:solidFill>
                <a:latin typeface="Trebuchet MS" pitchFamily="34" charset="0"/>
              </a:rPr>
              <a:t> 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3</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360363" y="360363"/>
            <a:ext cx="9864725" cy="6461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NIDI Gratis</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Genitori di bambini frequentanti gli asili Nido                        2/2</a:t>
            </a:r>
            <a:endParaRPr lang="it-IT"/>
          </a:p>
        </p:txBody>
      </p:sp>
      <p:sp>
        <p:nvSpPr>
          <p:cNvPr id="34818" name="CustomShape 2"/>
          <p:cNvSpPr>
            <a:spLocks noChangeArrowheads="1"/>
          </p:cNvSpPr>
          <p:nvPr/>
        </p:nvSpPr>
        <p:spPr bwMode="auto">
          <a:xfrm>
            <a:off x="1985963" y="1365250"/>
            <a:ext cx="8264525" cy="5048250"/>
          </a:xfrm>
          <a:prstGeom prst="rect">
            <a:avLst/>
          </a:prstGeom>
          <a:noFill/>
          <a:ln w="9525">
            <a:noFill/>
            <a:miter lim="800000"/>
            <a:headEnd/>
            <a:tailEnd/>
          </a:ln>
        </p:spPr>
        <p:txBody>
          <a:bodyPr lIns="90000" tIns="45000" rIns="90000" bIns="45000" anchor="ctr"/>
          <a:lstStyle/>
          <a:p>
            <a:pPr>
              <a:buFont typeface="Arial" charset="0"/>
              <a:buChar char="•"/>
            </a:pPr>
            <a:r>
              <a:rPr lang="it-IT" sz="1200">
                <a:solidFill>
                  <a:srgbClr val="000000"/>
                </a:solidFill>
              </a:rPr>
              <a:t>Per i genitori occupati con contratto di lavoro subordinato si chiede il certificato del datore di lavoro e per i genitori che svolgono un’attività autonoma si chiede il certificato di attribuzione del numero di partita IVA/Visura Camerale.</a:t>
            </a:r>
            <a:endParaRPr lang="it-IT" sz="1200"/>
          </a:p>
          <a:p>
            <a:pPr>
              <a:buFont typeface="Arial" charset="0"/>
              <a:buChar char="•"/>
            </a:pPr>
            <a:r>
              <a:rPr lang="it-IT" sz="1200">
                <a:solidFill>
                  <a:srgbClr val="000000"/>
                </a:solidFill>
              </a:rPr>
              <a:t>Per genitori con invalidità civile, non compatibile con lo svolgimento di una attività lavorativa, sono richiesti gli estremi attestanti.</a:t>
            </a:r>
            <a:endParaRPr lang="it-IT" sz="1200"/>
          </a:p>
          <a:p>
            <a:pPr>
              <a:buFont typeface="Arial" charset="0"/>
              <a:buChar char="•"/>
            </a:pPr>
            <a:r>
              <a:rPr lang="it-IT" sz="1200">
                <a:solidFill>
                  <a:srgbClr val="000000"/>
                </a:solidFill>
              </a:rPr>
              <a:t>Nel caso di nuclei monogenitoriali i requisiti devono essere posseduti dal solo genitore presente</a:t>
            </a:r>
            <a:endParaRPr lang="it-IT" sz="1200"/>
          </a:p>
          <a:p>
            <a:endParaRPr lang="it-IT" sz="1200"/>
          </a:p>
          <a:p>
            <a:r>
              <a:rPr lang="it-IT" sz="1200" b="1">
                <a:solidFill>
                  <a:srgbClr val="000000"/>
                </a:solidFill>
              </a:rPr>
              <a:t>Come accedere:</a:t>
            </a:r>
            <a:r>
              <a:rPr lang="it-IT" sz="1200">
                <a:solidFill>
                  <a:srgbClr val="000000"/>
                </a:solidFill>
              </a:rPr>
              <a:t> la procedura è solo online.</a:t>
            </a:r>
          </a:p>
          <a:p>
            <a:pPr algn="just"/>
            <a:r>
              <a:rPr lang="it-IT" sz="1200">
                <a:solidFill>
                  <a:srgbClr val="000000"/>
                </a:solidFill>
              </a:rPr>
              <a:t>Per poter beneficiare della Misura Nidi gratis 2017-2018 i genitori che hanno già iscritto il bambino all’asilo nido/ micronido a partire dal 28 agosto 2017 possono iniziare a profilarsi in SiAge (per poter accedere al servizio è necessario essere registrati e validati a sistema);  il Manuale di profilazione e registrazione al servizio in SiAge - fornisce tutte le informazioni e indicazioni per l'accesso al sito  www.siage.regione.lombardia.it.</a:t>
            </a:r>
          </a:p>
          <a:p>
            <a:pPr algn="just"/>
            <a:endParaRPr lang="it-IT" sz="1200"/>
          </a:p>
          <a:p>
            <a:r>
              <a:rPr lang="it-IT" sz="1200" b="1">
                <a:solidFill>
                  <a:srgbClr val="000000"/>
                </a:solidFill>
              </a:rPr>
              <a:t>Scadenza: </a:t>
            </a:r>
          </a:p>
          <a:p>
            <a:pPr>
              <a:buFont typeface="Wingdings" pitchFamily="2" charset="2"/>
              <a:buChar char="ü"/>
            </a:pPr>
            <a:r>
              <a:rPr lang="it-IT" sz="1200">
                <a:solidFill>
                  <a:srgbClr val="000000"/>
                </a:solidFill>
              </a:rPr>
              <a:t>per i bambini che iniziano a frequentare gli asili nido e i micro-nidi a partire dal  2018, le domande di adesione dalle famiglie possono essere presentate a partire da lunedì 12 marzo dalle ore 12 fino a martedì 15 maggio 2018 alle ore 12. Le domande in questo caso devono essere completate entro il mese di inizio frequenza del bambino</a:t>
            </a:r>
          </a:p>
          <a:p>
            <a:endParaRPr lang="it-IT" sz="1200"/>
          </a:p>
          <a:p>
            <a:r>
              <a:rPr lang="it-IT" sz="1200" b="1">
                <a:solidFill>
                  <a:srgbClr val="000000"/>
                </a:solidFill>
              </a:rPr>
              <a:t>Ente Erogatore:</a:t>
            </a:r>
            <a:r>
              <a:rPr lang="it-IT" sz="1200">
                <a:solidFill>
                  <a:srgbClr val="000000"/>
                </a:solidFill>
              </a:rPr>
              <a:t> Regione Lombardia</a:t>
            </a:r>
            <a:endParaRPr lang="it-IT" sz="1200"/>
          </a:p>
        </p:txBody>
      </p:sp>
      <p:pic>
        <p:nvPicPr>
          <p:cNvPr id="34819" name="Segnaposto contenuto 14"/>
          <p:cNvPicPr>
            <a:picLocks noChangeAspect="1" noChangeArrowheads="1"/>
          </p:cNvPicPr>
          <p:nvPr/>
        </p:nvPicPr>
        <p:blipFill>
          <a:blip r:embed="rId2"/>
          <a:srcRect/>
          <a:stretch>
            <a:fillRect/>
          </a:stretch>
        </p:blipFill>
        <p:spPr bwMode="auto">
          <a:xfrm>
            <a:off x="360363" y="1403350"/>
            <a:ext cx="1395412" cy="2408238"/>
          </a:xfrm>
          <a:prstGeom prst="rect">
            <a:avLst/>
          </a:prstGeom>
          <a:noFill/>
          <a:ln w="9525">
            <a:solidFill>
              <a:srgbClr val="FFC000"/>
            </a:solidFill>
            <a:miter lim="800000"/>
            <a:headEnd/>
            <a:tailEnd/>
          </a:ln>
        </p:spPr>
      </p:pic>
      <p:sp>
        <p:nvSpPr>
          <p:cNvPr id="34820" name="CustomShape 3"/>
          <p:cNvSpPr>
            <a:spLocks noChangeArrowheads="1"/>
          </p:cNvSpPr>
          <p:nvPr/>
        </p:nvSpPr>
        <p:spPr bwMode="auto">
          <a:xfrm>
            <a:off x="360363" y="6683375"/>
            <a:ext cx="10115550" cy="515938"/>
          </a:xfrm>
          <a:prstGeom prst="rect">
            <a:avLst/>
          </a:prstGeom>
          <a:noFill/>
          <a:ln w="3240">
            <a:noFill/>
            <a:miter lim="800000"/>
            <a:headEnd/>
            <a:tailEnd/>
          </a:ln>
        </p:spPr>
        <p:txBody>
          <a:bodyPr wrap="none"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4</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ustomShape 1"/>
          <p:cNvSpPr>
            <a:spLocks noChangeArrowheads="1"/>
          </p:cNvSpPr>
          <p:nvPr/>
        </p:nvSpPr>
        <p:spPr bwMode="auto">
          <a:xfrm>
            <a:off x="360363" y="360363"/>
            <a:ext cx="9864725" cy="6461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Bonus asilo nido</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Genitori di bambini frequentanti gli asili Nido                           1/2</a:t>
            </a:r>
            <a:endParaRPr lang="it-IT"/>
          </a:p>
        </p:txBody>
      </p:sp>
      <p:sp>
        <p:nvSpPr>
          <p:cNvPr id="35842" name="CustomShape 2"/>
          <p:cNvSpPr>
            <a:spLocks noChangeArrowheads="1"/>
          </p:cNvSpPr>
          <p:nvPr/>
        </p:nvSpPr>
        <p:spPr bwMode="auto">
          <a:xfrm>
            <a:off x="2066925" y="1277938"/>
            <a:ext cx="8264525" cy="5507037"/>
          </a:xfrm>
          <a:prstGeom prst="rect">
            <a:avLst/>
          </a:prstGeom>
          <a:noFill/>
          <a:ln w="9525">
            <a:noFill/>
            <a:miter lim="800000"/>
            <a:headEnd/>
            <a:tailEnd/>
          </a:ln>
        </p:spPr>
        <p:txBody>
          <a:bodyPr lIns="90000" tIns="45000" rIns="90000" bIns="45000" anchor="ctr"/>
          <a:lstStyle/>
          <a:p>
            <a:r>
              <a:rPr lang="it-IT" sz="1400">
                <a:solidFill>
                  <a:srgbClr val="000000"/>
                </a:solidFill>
              </a:rPr>
              <a:t>Nell’ambito degli interventi a sostegno del reddito delle famiglie, l’INPS ha disposto che ai figli nati dal 1° gennaio 2016 spetta un contributo di massimo € 1.000, per il pagamento di rette per la frequenza di asili nido pubblici e privati e di forme di assistenza domiciliare in favore </a:t>
            </a:r>
            <a:r>
              <a:rPr lang="it-IT" sz="1400" b="1">
                <a:solidFill>
                  <a:srgbClr val="000000"/>
                </a:solidFill>
              </a:rPr>
              <a:t>di bambini con meno di tre anni affetti da gravi patologie croniche.</a:t>
            </a:r>
          </a:p>
          <a:p>
            <a:endParaRPr lang="it-IT" sz="800" b="1">
              <a:solidFill>
                <a:srgbClr val="000000"/>
              </a:solidFill>
            </a:endParaRPr>
          </a:p>
          <a:p>
            <a:r>
              <a:rPr lang="it-IT" sz="1400">
                <a:solidFill>
                  <a:srgbClr val="000000"/>
                </a:solidFill>
              </a:rPr>
              <a:t>La domanda può essere presentata dal genitore di un minore nato o adottato dal 1° gennaio 2016 in possesso dei requisiti richiesti.</a:t>
            </a:r>
          </a:p>
          <a:p>
            <a:endParaRPr lang="it-IT" sz="800">
              <a:solidFill>
                <a:srgbClr val="000000"/>
              </a:solidFill>
            </a:endParaRPr>
          </a:p>
          <a:p>
            <a:r>
              <a:rPr lang="it-IT" sz="1400" b="1">
                <a:solidFill>
                  <a:srgbClr val="000000"/>
                </a:solidFill>
              </a:rPr>
              <a:t>Requisiti:</a:t>
            </a:r>
          </a:p>
          <a:p>
            <a:pPr>
              <a:buFont typeface="Arial" charset="0"/>
              <a:buChar char="•"/>
            </a:pPr>
            <a:r>
              <a:rPr lang="it-IT" sz="1300">
                <a:solidFill>
                  <a:srgbClr val="000000"/>
                </a:solidFill>
              </a:rPr>
              <a:t>Cittadinanza (uno dei seguenti requisiti):</a:t>
            </a:r>
          </a:p>
          <a:p>
            <a:pPr lvl="1">
              <a:buFont typeface="Arial" charset="0"/>
              <a:buChar char="•"/>
            </a:pPr>
            <a:r>
              <a:rPr lang="it-IT" sz="1300">
                <a:solidFill>
                  <a:srgbClr val="000000"/>
                </a:solidFill>
              </a:rPr>
              <a:t>cittadino italiano </a:t>
            </a:r>
          </a:p>
          <a:p>
            <a:pPr lvl="1">
              <a:buFont typeface="Arial" charset="0"/>
              <a:buChar char="•"/>
            </a:pPr>
            <a:r>
              <a:rPr lang="it-IT" sz="1300">
                <a:solidFill>
                  <a:srgbClr val="000000"/>
                </a:solidFill>
              </a:rPr>
              <a:t>comunitario </a:t>
            </a:r>
          </a:p>
          <a:p>
            <a:pPr lvl="1">
              <a:buFont typeface="Arial" charset="0"/>
              <a:buChar char="•"/>
            </a:pPr>
            <a:r>
              <a:rPr lang="it-IT" sz="1300">
                <a:solidFill>
                  <a:srgbClr val="000000"/>
                </a:solidFill>
              </a:rPr>
              <a:t>con permesso di soggiorno CE per soggiornanti di lungo periodo  </a:t>
            </a:r>
          </a:p>
          <a:p>
            <a:pPr lvl="1">
              <a:buFont typeface="Arial" charset="0"/>
              <a:buChar char="•"/>
            </a:pPr>
            <a:r>
              <a:rPr lang="it-IT" sz="1300">
                <a:solidFill>
                  <a:srgbClr val="000000"/>
                </a:solidFill>
              </a:rPr>
              <a:t>carta di soggiorno per familiari extracomunitari di cittadini dell’Unione europea </a:t>
            </a:r>
          </a:p>
          <a:p>
            <a:pPr lvl="1">
              <a:buFont typeface="Arial" charset="0"/>
              <a:buChar char="•"/>
            </a:pPr>
            <a:r>
              <a:rPr lang="it-IT" sz="1300">
                <a:solidFill>
                  <a:srgbClr val="000000"/>
                </a:solidFill>
              </a:rPr>
              <a:t>carta di soggiorno permanente per i familiari non aventi la cittadinanza dell’Unione europea  </a:t>
            </a:r>
          </a:p>
          <a:p>
            <a:pPr lvl="1">
              <a:buFont typeface="Arial" charset="0"/>
              <a:buChar char="•"/>
            </a:pPr>
            <a:r>
              <a:rPr lang="it-IT" sz="1300">
                <a:solidFill>
                  <a:srgbClr val="000000"/>
                </a:solidFill>
              </a:rPr>
              <a:t>rifugiato politico o di protezione sussidiaria</a:t>
            </a:r>
          </a:p>
          <a:p>
            <a:pPr>
              <a:buFont typeface="Arial" charset="0"/>
              <a:buChar char="•"/>
            </a:pPr>
            <a:r>
              <a:rPr lang="it-IT" sz="1300">
                <a:solidFill>
                  <a:srgbClr val="000000"/>
                </a:solidFill>
              </a:rPr>
              <a:t>Essere residenti in Italia </a:t>
            </a:r>
          </a:p>
          <a:p>
            <a:pPr>
              <a:buFont typeface="Arial" charset="0"/>
              <a:buChar char="•"/>
            </a:pPr>
            <a:r>
              <a:rPr lang="it-IT" sz="1300">
                <a:solidFill>
                  <a:srgbClr val="000000"/>
                </a:solidFill>
              </a:rPr>
              <a:t>Relativamente al contributo asilo nido, il richiedente è il genitore che sostiene l’onere del pagamento della retta</a:t>
            </a:r>
          </a:p>
          <a:p>
            <a:pPr>
              <a:buFont typeface="Arial" charset="0"/>
              <a:buChar char="•"/>
            </a:pPr>
            <a:r>
              <a:rPr lang="it-IT" sz="1300">
                <a:solidFill>
                  <a:srgbClr val="000000"/>
                </a:solidFill>
              </a:rPr>
              <a:t>Relativamente al contributo per forme di assistenza domiciliare, il richiedente deve coabitare con il figlio e avere dimora abituale nello stesso comune</a:t>
            </a:r>
          </a:p>
          <a:p>
            <a:pPr>
              <a:buFont typeface="Arial" charset="0"/>
              <a:buChar char="•"/>
            </a:pPr>
            <a:r>
              <a:rPr lang="it-IT" sz="1300">
                <a:solidFill>
                  <a:srgbClr val="000000"/>
                </a:solidFill>
              </a:rPr>
              <a:t>In caso di adozioni o affidamenti preadottivi verrà presa in considerazione la data più favorevole tra il provvedimento di adozione e la data di ingresso in famiglia del minore purchè successivo al 1° gennaio </a:t>
            </a:r>
            <a:endParaRPr lang="it-IT"/>
          </a:p>
          <a:p>
            <a:endParaRPr lang="it-IT" sz="800">
              <a:solidFill>
                <a:srgbClr val="000000"/>
              </a:solidFill>
            </a:endParaRPr>
          </a:p>
          <a:p>
            <a:endParaRPr lang="it-IT"/>
          </a:p>
        </p:txBody>
      </p:sp>
      <p:pic>
        <p:nvPicPr>
          <p:cNvPr id="35843" name="Segnaposto contenuto 14"/>
          <p:cNvPicPr>
            <a:picLocks noChangeAspect="1" noChangeArrowheads="1"/>
          </p:cNvPicPr>
          <p:nvPr/>
        </p:nvPicPr>
        <p:blipFill>
          <a:blip r:embed="rId2"/>
          <a:srcRect/>
          <a:stretch>
            <a:fillRect/>
          </a:stretch>
        </p:blipFill>
        <p:spPr bwMode="auto">
          <a:xfrm>
            <a:off x="360363" y="1403350"/>
            <a:ext cx="1395412" cy="2408238"/>
          </a:xfrm>
          <a:prstGeom prst="rect">
            <a:avLst/>
          </a:prstGeom>
          <a:noFill/>
          <a:ln w="9525">
            <a:solidFill>
              <a:srgbClr val="FFC000"/>
            </a:solidFill>
            <a:miter lim="800000"/>
            <a:headEnd/>
            <a:tailEnd/>
          </a:ln>
        </p:spPr>
      </p:pic>
      <p:sp>
        <p:nvSpPr>
          <p:cNvPr id="35844" name="CustomShape 3"/>
          <p:cNvSpPr>
            <a:spLocks noChangeArrowheads="1"/>
          </p:cNvSpPr>
          <p:nvPr/>
        </p:nvSpPr>
        <p:spPr bwMode="auto">
          <a:xfrm>
            <a:off x="360363" y="6683375"/>
            <a:ext cx="10115550" cy="515938"/>
          </a:xfrm>
          <a:prstGeom prst="rect">
            <a:avLst/>
          </a:prstGeom>
          <a:noFill/>
          <a:ln w="3240">
            <a:noFill/>
            <a:miter lim="800000"/>
            <a:headEnd/>
            <a:tailEnd/>
          </a:ln>
        </p:spPr>
        <p:txBody>
          <a:bodyPr wrap="none"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5</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ustomShape 1"/>
          <p:cNvSpPr>
            <a:spLocks noChangeArrowheads="1"/>
          </p:cNvSpPr>
          <p:nvPr/>
        </p:nvSpPr>
        <p:spPr bwMode="auto">
          <a:xfrm>
            <a:off x="360363" y="360363"/>
            <a:ext cx="9864725" cy="646112"/>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 </a:t>
            </a:r>
            <a:r>
              <a:rPr lang="it-IT" sz="2000" b="1">
                <a:solidFill>
                  <a:srgbClr val="0070C0"/>
                </a:solidFill>
              </a:rPr>
              <a:t>Bonus asilo nido</a:t>
            </a:r>
            <a:endParaRPr lang="it-IT"/>
          </a:p>
          <a:p>
            <a:pPr>
              <a:lnSpc>
                <a:spcPct val="90000"/>
              </a:lnSpc>
            </a:pPr>
            <a:r>
              <a:rPr lang="it-IT" sz="2000" b="1">
                <a:solidFill>
                  <a:srgbClr val="0070C0"/>
                </a:solidFill>
              </a:rPr>
              <a:t>        </a:t>
            </a:r>
            <a:r>
              <a:rPr lang="it-IT" sz="2000" b="1">
                <a:solidFill>
                  <a:srgbClr val="000000"/>
                </a:solidFill>
              </a:rPr>
              <a:t>Destinatari: </a:t>
            </a:r>
            <a:r>
              <a:rPr lang="it-IT" sz="2000" b="1">
                <a:solidFill>
                  <a:srgbClr val="FF0000"/>
                </a:solidFill>
              </a:rPr>
              <a:t>Genitori di bambini frequentanti gli asili Nido                           2/2</a:t>
            </a:r>
            <a:endParaRPr lang="it-IT"/>
          </a:p>
        </p:txBody>
      </p:sp>
      <p:sp>
        <p:nvSpPr>
          <p:cNvPr id="36866" name="CustomShape 2"/>
          <p:cNvSpPr>
            <a:spLocks noChangeArrowheads="1"/>
          </p:cNvSpPr>
          <p:nvPr/>
        </p:nvSpPr>
        <p:spPr bwMode="auto">
          <a:xfrm>
            <a:off x="2066925" y="1277938"/>
            <a:ext cx="8264525" cy="5507037"/>
          </a:xfrm>
          <a:prstGeom prst="rect">
            <a:avLst/>
          </a:prstGeom>
          <a:noFill/>
          <a:ln w="9525">
            <a:noFill/>
            <a:miter lim="800000"/>
            <a:headEnd/>
            <a:tailEnd/>
          </a:ln>
        </p:spPr>
        <p:txBody>
          <a:bodyPr lIns="90000" tIns="45000" rIns="90000" bIns="45000" anchor="ctr"/>
          <a:lstStyle/>
          <a:p>
            <a:endParaRPr lang="it-IT" sz="800">
              <a:solidFill>
                <a:srgbClr val="000000"/>
              </a:solidFill>
            </a:endParaRPr>
          </a:p>
          <a:p>
            <a:r>
              <a:rPr lang="it-IT" sz="1400">
                <a:solidFill>
                  <a:srgbClr val="000000"/>
                </a:solidFill>
              </a:rPr>
              <a:t>Il bonus viene erogato con cadenza mensile suddividendo l’importo massimo di € 1.000 su 11 mensilità, per un importo massimo di € 90,91 direttamente al beneficiario che ha sostenuto il pagamento, per ogni retta mensile pagata e documentata.</a:t>
            </a:r>
          </a:p>
          <a:p>
            <a:r>
              <a:rPr lang="it-IT" sz="1400">
                <a:solidFill>
                  <a:srgbClr val="000000"/>
                </a:solidFill>
              </a:rPr>
              <a:t>Non è cumulabile con la detrazione prevista dall’art. 2, comma 6, legge 22 dicembre 2008 (detrazioni fiscali frequenza asili nido) </a:t>
            </a:r>
          </a:p>
          <a:p>
            <a:r>
              <a:rPr lang="it-IT" sz="1400">
                <a:solidFill>
                  <a:srgbClr val="000000"/>
                </a:solidFill>
              </a:rPr>
              <a:t>Non può essere fruito insieme al bonus infanzia (art. 1 commi 356 e 357, legge 232 dell’11 dicembre 2016)</a:t>
            </a:r>
          </a:p>
          <a:p>
            <a:r>
              <a:rPr lang="it-IT" sz="1400">
                <a:solidFill>
                  <a:srgbClr val="000000"/>
                </a:solidFill>
              </a:rPr>
              <a:t>Il bonus per le forme di supporto presso la propria abitazione viene erogato a seguito di presentazione di un attestato rilasciato dal pediatra che attesti per l’intero anno di riferimento «l’impossibilità del bambino a frequentare gli asili nido in ragione di una grave patologia cronica». In questo caso il bonus di € 1.000 verrà erogato in un’unica soluzione.   </a:t>
            </a:r>
          </a:p>
          <a:p>
            <a:endParaRPr lang="it-IT" sz="1400" b="1">
              <a:solidFill>
                <a:srgbClr val="000000"/>
              </a:solidFill>
            </a:endParaRPr>
          </a:p>
          <a:p>
            <a:r>
              <a:rPr lang="it-IT" sz="1400" b="1">
                <a:solidFill>
                  <a:srgbClr val="000000"/>
                </a:solidFill>
              </a:rPr>
              <a:t>A chi rivolgersi:</a:t>
            </a:r>
            <a:r>
              <a:rPr lang="it-IT" sz="1400">
                <a:solidFill>
                  <a:srgbClr val="000000"/>
                </a:solidFill>
              </a:rPr>
              <a:t> Il premio è corrisposto direttamente dall’INPS su domanda del genitore. E’ possibile farla online o in alternativa:</a:t>
            </a:r>
          </a:p>
          <a:p>
            <a:pPr>
              <a:buFont typeface="Arial" charset="0"/>
              <a:buChar char="•"/>
            </a:pPr>
            <a:r>
              <a:rPr lang="it-IT" sz="1400">
                <a:solidFill>
                  <a:srgbClr val="000000"/>
                </a:solidFill>
              </a:rPr>
              <a:t>Contact center al numero 803164 (gratuito da rete fissa) oppure 06/16.41.64 da rete mobile</a:t>
            </a:r>
          </a:p>
          <a:p>
            <a:pPr>
              <a:buFont typeface="Arial" charset="0"/>
              <a:buChar char="•"/>
            </a:pPr>
            <a:r>
              <a:rPr lang="it-IT" sz="1400">
                <a:solidFill>
                  <a:srgbClr val="000000"/>
                </a:solidFill>
              </a:rPr>
              <a:t>Enti di patronato e intermediari dell’Istituto attraverso i servizi telematici offerti dagli stessi</a:t>
            </a:r>
            <a:endParaRPr lang="it-IT"/>
          </a:p>
          <a:p>
            <a:endParaRPr lang="it-IT" sz="800"/>
          </a:p>
          <a:p>
            <a:r>
              <a:rPr lang="it-IT" sz="1400" b="1">
                <a:solidFill>
                  <a:srgbClr val="000000"/>
                </a:solidFill>
              </a:rPr>
              <a:t>Scadenza: </a:t>
            </a:r>
            <a:r>
              <a:rPr lang="it-IT" sz="1400">
                <a:solidFill>
                  <a:srgbClr val="000000"/>
                </a:solidFill>
              </a:rPr>
              <a:t>31 dicembre 2018</a:t>
            </a:r>
            <a:endParaRPr lang="it-IT"/>
          </a:p>
          <a:p>
            <a:endParaRPr lang="it-IT" sz="800"/>
          </a:p>
          <a:p>
            <a:r>
              <a:rPr lang="it-IT" sz="1400" b="1">
                <a:solidFill>
                  <a:srgbClr val="000000"/>
                </a:solidFill>
              </a:rPr>
              <a:t>Ente Erogatore:</a:t>
            </a:r>
            <a:r>
              <a:rPr lang="it-IT" sz="1400">
                <a:solidFill>
                  <a:srgbClr val="000000"/>
                </a:solidFill>
              </a:rPr>
              <a:t> INPS</a:t>
            </a:r>
          </a:p>
          <a:p>
            <a:endParaRPr lang="it-IT" sz="1400">
              <a:solidFill>
                <a:srgbClr val="000000"/>
              </a:solidFill>
            </a:endParaRPr>
          </a:p>
          <a:p>
            <a:r>
              <a:rPr lang="it-IT" sz="1400"/>
              <a:t>https://www.inps.it/NuovoportaleINPS/default.aspx?itemdir=51105&amp;lang=IT</a:t>
            </a:r>
          </a:p>
          <a:p>
            <a:endParaRPr lang="it-IT"/>
          </a:p>
        </p:txBody>
      </p:sp>
      <p:pic>
        <p:nvPicPr>
          <p:cNvPr id="36867" name="Segnaposto contenuto 14"/>
          <p:cNvPicPr>
            <a:picLocks noChangeAspect="1" noChangeArrowheads="1"/>
          </p:cNvPicPr>
          <p:nvPr/>
        </p:nvPicPr>
        <p:blipFill>
          <a:blip r:embed="rId2"/>
          <a:srcRect/>
          <a:stretch>
            <a:fillRect/>
          </a:stretch>
        </p:blipFill>
        <p:spPr bwMode="auto">
          <a:xfrm>
            <a:off x="360363" y="1403350"/>
            <a:ext cx="1395412" cy="2408238"/>
          </a:xfrm>
          <a:prstGeom prst="rect">
            <a:avLst/>
          </a:prstGeom>
          <a:noFill/>
          <a:ln w="9525">
            <a:solidFill>
              <a:srgbClr val="FFC000"/>
            </a:solidFill>
            <a:miter lim="800000"/>
            <a:headEnd/>
            <a:tailEnd/>
          </a:ln>
        </p:spPr>
      </p:pic>
      <p:sp>
        <p:nvSpPr>
          <p:cNvPr id="36868" name="CustomShape 3"/>
          <p:cNvSpPr>
            <a:spLocks noChangeArrowheads="1"/>
          </p:cNvSpPr>
          <p:nvPr/>
        </p:nvSpPr>
        <p:spPr bwMode="auto">
          <a:xfrm>
            <a:off x="360363" y="6683375"/>
            <a:ext cx="10115550" cy="515938"/>
          </a:xfrm>
          <a:prstGeom prst="rect">
            <a:avLst/>
          </a:prstGeom>
          <a:noFill/>
          <a:ln w="3240">
            <a:noFill/>
            <a:miter lim="800000"/>
            <a:headEnd/>
            <a:tailEnd/>
          </a:ln>
        </p:spPr>
        <p:txBody>
          <a:bodyPr wrap="none"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6</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magine 2"/>
          <p:cNvPicPr>
            <a:picLocks noChangeAspect="1" noChangeArrowheads="1"/>
          </p:cNvPicPr>
          <p:nvPr/>
        </p:nvPicPr>
        <p:blipFill>
          <a:blip r:embed="rId3"/>
          <a:srcRect/>
          <a:stretch>
            <a:fillRect/>
          </a:stretch>
        </p:blipFill>
        <p:spPr bwMode="auto">
          <a:xfrm>
            <a:off x="1265238" y="2336800"/>
            <a:ext cx="842962" cy="752475"/>
          </a:xfrm>
          <a:prstGeom prst="rect">
            <a:avLst/>
          </a:prstGeom>
          <a:noFill/>
          <a:ln w="9525">
            <a:noFill/>
            <a:miter lim="800000"/>
            <a:headEnd/>
            <a:tailEnd/>
          </a:ln>
        </p:spPr>
      </p:pic>
      <p:pic>
        <p:nvPicPr>
          <p:cNvPr id="37890" name="Immagine 1"/>
          <p:cNvPicPr>
            <a:picLocks noChangeAspect="1" noChangeArrowheads="1"/>
          </p:cNvPicPr>
          <p:nvPr/>
        </p:nvPicPr>
        <p:blipFill>
          <a:blip r:embed="rId4"/>
          <a:srcRect/>
          <a:stretch>
            <a:fillRect/>
          </a:stretch>
        </p:blipFill>
        <p:spPr bwMode="auto">
          <a:xfrm>
            <a:off x="631825" y="1624013"/>
            <a:ext cx="839788" cy="815975"/>
          </a:xfrm>
          <a:prstGeom prst="rect">
            <a:avLst/>
          </a:prstGeom>
          <a:noFill/>
          <a:ln w="9525">
            <a:noFill/>
            <a:miter lim="800000"/>
            <a:headEnd/>
            <a:tailEnd/>
          </a:ln>
        </p:spPr>
      </p:pic>
      <p:sp>
        <p:nvSpPr>
          <p:cNvPr id="37891" name="CustomShape 1"/>
          <p:cNvSpPr>
            <a:spLocks noChangeArrowheads="1"/>
          </p:cNvSpPr>
          <p:nvPr/>
        </p:nvSpPr>
        <p:spPr bwMode="auto">
          <a:xfrm>
            <a:off x="360363" y="431800"/>
            <a:ext cx="9221787" cy="719138"/>
          </a:xfrm>
          <a:prstGeom prst="rect">
            <a:avLst/>
          </a:prstGeom>
          <a:noFill/>
          <a:ln w="9525">
            <a:noFill/>
            <a:miter lim="800000"/>
            <a:headEnd/>
            <a:tailEnd/>
          </a:ln>
        </p:spPr>
        <p:txBody>
          <a:bodyPr lIns="90000" tIns="45000" rIns="90000" bIns="45000" anchor="ctr"/>
          <a:lstStyle/>
          <a:p>
            <a:r>
              <a:rPr lang="it-IT" sz="2000" b="1">
                <a:solidFill>
                  <a:srgbClr val="000000"/>
                </a:solidFill>
              </a:rPr>
              <a:t>Misure Welfare :</a:t>
            </a:r>
            <a:r>
              <a:rPr lang="it-IT" sz="2000" b="1">
                <a:solidFill>
                  <a:srgbClr val="4472C4"/>
                </a:solidFill>
              </a:rPr>
              <a:t> Dote Scuola</a:t>
            </a:r>
            <a:endParaRPr lang="it-IT"/>
          </a:p>
          <a:p>
            <a:pPr>
              <a:lnSpc>
                <a:spcPct val="90000"/>
              </a:lnSpc>
            </a:pPr>
            <a:r>
              <a:rPr lang="it-IT" sz="2000" b="1">
                <a:solidFill>
                  <a:srgbClr val="4472C4"/>
                </a:solidFill>
              </a:rPr>
              <a:t>       </a:t>
            </a:r>
            <a:r>
              <a:rPr lang="it-IT" sz="2000" b="1">
                <a:solidFill>
                  <a:srgbClr val="000000"/>
                </a:solidFill>
              </a:rPr>
              <a:t>Destinatari :</a:t>
            </a:r>
            <a:endParaRPr lang="it-IT"/>
          </a:p>
        </p:txBody>
      </p:sp>
      <p:sp>
        <p:nvSpPr>
          <p:cNvPr id="37892" name="CustomShape 2"/>
          <p:cNvSpPr>
            <a:spLocks noChangeArrowheads="1"/>
          </p:cNvSpPr>
          <p:nvPr/>
        </p:nvSpPr>
        <p:spPr bwMode="auto">
          <a:xfrm>
            <a:off x="1046163" y="2181225"/>
            <a:ext cx="4235450" cy="4337050"/>
          </a:xfrm>
          <a:prstGeom prst="rect">
            <a:avLst/>
          </a:prstGeom>
          <a:noFill/>
          <a:ln w="9525">
            <a:noFill/>
            <a:miter lim="800000"/>
            <a:headEnd/>
            <a:tailEnd/>
          </a:ln>
        </p:spPr>
        <p:txBody>
          <a:bodyPr/>
          <a:lstStyle/>
          <a:p>
            <a:endParaRPr lang="it-IT"/>
          </a:p>
        </p:txBody>
      </p:sp>
      <p:sp>
        <p:nvSpPr>
          <p:cNvPr id="37893" name="CustomShape 3"/>
          <p:cNvSpPr>
            <a:spLocks noChangeArrowheads="1"/>
          </p:cNvSpPr>
          <p:nvPr/>
        </p:nvSpPr>
        <p:spPr bwMode="auto">
          <a:xfrm>
            <a:off x="5408613" y="2181225"/>
            <a:ext cx="4235450" cy="4337050"/>
          </a:xfrm>
          <a:prstGeom prst="rect">
            <a:avLst/>
          </a:prstGeom>
          <a:noFill/>
          <a:ln w="9525">
            <a:noFill/>
            <a:miter lim="800000"/>
            <a:headEnd/>
            <a:tailEnd/>
          </a:ln>
        </p:spPr>
        <p:txBody>
          <a:bodyPr/>
          <a:lstStyle/>
          <a:p>
            <a:endParaRPr lang="it-IT"/>
          </a:p>
        </p:txBody>
      </p:sp>
      <p:sp>
        <p:nvSpPr>
          <p:cNvPr id="37894" name="CustomShape 4"/>
          <p:cNvSpPr>
            <a:spLocks noChangeArrowheads="1"/>
          </p:cNvSpPr>
          <p:nvPr/>
        </p:nvSpPr>
        <p:spPr bwMode="auto">
          <a:xfrm rot="-1254000">
            <a:off x="633413" y="1906588"/>
            <a:ext cx="10120312" cy="2273300"/>
          </a:xfrm>
          <a:prstGeom prst="rect">
            <a:avLst/>
          </a:prstGeom>
          <a:noFill/>
          <a:ln w="9525">
            <a:noFill/>
            <a:miter lim="800000"/>
            <a:headEnd/>
            <a:tailEnd/>
          </a:ln>
        </p:spPr>
        <p:txBody>
          <a:bodyPr lIns="90000" tIns="45000" rIns="90000" bIns="45000" anchor="ctr"/>
          <a:lstStyle/>
          <a:p>
            <a:pPr>
              <a:lnSpc>
                <a:spcPct val="90000"/>
              </a:lnSpc>
            </a:pPr>
            <a:r>
              <a:rPr lang="it-IT" sz="3200" b="1">
                <a:solidFill>
                  <a:srgbClr val="FF0000"/>
                </a:solidFill>
              </a:rPr>
              <a:t>Regione Lombardia definisce i criteri verso marzo di ogni anno.</a:t>
            </a:r>
            <a:endParaRPr lang="it-IT"/>
          </a:p>
        </p:txBody>
      </p:sp>
      <p:sp>
        <p:nvSpPr>
          <p:cNvPr id="37895" name="CustomShape 5"/>
          <p:cNvSpPr>
            <a:spLocks noChangeArrowheads="1"/>
          </p:cNvSpPr>
          <p:nvPr/>
        </p:nvSpPr>
        <p:spPr bwMode="auto">
          <a:xfrm>
            <a:off x="360363" y="6627813"/>
            <a:ext cx="10140950" cy="585787"/>
          </a:xfrm>
          <a:prstGeom prst="rect">
            <a:avLst/>
          </a:prstGeom>
          <a:noFill/>
          <a:ln w="3240">
            <a:noFill/>
            <a:miter lim="800000"/>
            <a:headEnd/>
            <a:tailEnd/>
          </a:ln>
        </p:spPr>
        <p:txBody>
          <a:bodyPr wrap="none" lIns="0" tIns="0" rIns="0" bIns="0" anchor="ctr"/>
          <a:lstStyle/>
          <a:p>
            <a:r>
              <a:rPr lang="it-IT" sz="1400" b="1">
                <a:solidFill>
                  <a:srgbClr val="000000"/>
                </a:solidFill>
                <a:latin typeface="Trebuchet MS" pitchFamily="34" charset="0"/>
              </a:rPr>
              <a:t> </a:t>
            </a:r>
            <a:r>
              <a:rPr lang="it-IT" sz="1100" b="1">
                <a:solidFill>
                  <a:srgbClr val="000000"/>
                </a:solidFill>
                <a:latin typeface="Trebuchet MS" pitchFamily="34" charset="0"/>
              </a:rPr>
              <a:t>S</a:t>
            </a:r>
            <a:r>
              <a:rPr lang="it-IT" sz="1100">
                <a:solidFill>
                  <a:srgbClr val="000000"/>
                </a:solidFill>
                <a:latin typeface="Trebuchet MS" pitchFamily="34" charset="0"/>
              </a:rPr>
              <a:t>egretariato </a:t>
            </a:r>
            <a:r>
              <a:rPr lang="it-IT" sz="1100" b="1">
                <a:solidFill>
                  <a:srgbClr val="000000"/>
                </a:solidFill>
                <a:latin typeface="Trebuchet MS" pitchFamily="34" charset="0"/>
              </a:rPr>
              <a:t>S</a:t>
            </a:r>
            <a:r>
              <a:rPr lang="it-IT" sz="1100">
                <a:solidFill>
                  <a:srgbClr val="000000"/>
                </a:solidFill>
                <a:latin typeface="Trebuchet MS" pitchFamily="34" charset="0"/>
              </a:rPr>
              <a:t>ociale </a:t>
            </a:r>
            <a:r>
              <a:rPr lang="it-IT" sz="1100" b="1">
                <a:solidFill>
                  <a:srgbClr val="000000"/>
                </a:solidFill>
                <a:latin typeface="Trebuchet MS" pitchFamily="34" charset="0"/>
              </a:rPr>
              <a:t>P</a:t>
            </a:r>
            <a:r>
              <a:rPr lang="it-IT" sz="1100">
                <a:solidFill>
                  <a:srgbClr val="000000"/>
                </a:solidFill>
                <a:latin typeface="Trebuchet MS" pitchFamily="34" charset="0"/>
              </a:rPr>
              <a:t>rofessionale</a:t>
            </a:r>
            <a:endParaRPr lang="it-IT"/>
          </a:p>
          <a:p>
            <a:pPr>
              <a:lnSpc>
                <a:spcPct val="90000"/>
              </a:lnSpc>
            </a:pPr>
            <a:r>
              <a:rPr lang="it-IT" sz="1400" i="1">
                <a:solidFill>
                  <a:srgbClr val="000000"/>
                </a:solidFill>
                <a:latin typeface="Trebuchet MS" pitchFamily="34" charset="0"/>
              </a:rPr>
              <a:t>										              7</a:t>
            </a: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3602</TotalTime>
  <Words>9483</Words>
  <Application>Microsoft Office PowerPoint</Application>
  <PresentationFormat>Personalizzato</PresentationFormat>
  <Paragraphs>891</Paragraphs>
  <Slides>45</Slides>
  <Notes>15</Notes>
  <HiddenSlides>0</HiddenSlides>
  <MMClips>0</MMClips>
  <ScaleCrop>false</ScaleCrop>
  <HeadingPairs>
    <vt:vector size="6" baseType="variant">
      <vt:variant>
        <vt:lpstr>Caratteri utilizzati</vt:lpstr>
      </vt:variant>
      <vt:variant>
        <vt:i4>6</vt:i4>
      </vt:variant>
      <vt:variant>
        <vt:lpstr>Modello struttura</vt:lpstr>
      </vt:variant>
      <vt:variant>
        <vt:i4>4</vt:i4>
      </vt:variant>
      <vt:variant>
        <vt:lpstr>Titoli diapositive</vt:lpstr>
      </vt:variant>
      <vt:variant>
        <vt:i4>45</vt:i4>
      </vt:variant>
    </vt:vector>
  </HeadingPairs>
  <TitlesOfParts>
    <vt:vector size="55" baseType="lpstr">
      <vt:lpstr>Arial</vt:lpstr>
      <vt:lpstr>DejaVu Sans</vt:lpstr>
      <vt:lpstr>Trebuchet MS</vt:lpstr>
      <vt:lpstr>Wingdings</vt:lpstr>
      <vt:lpstr>Symbol</vt:lpstr>
      <vt:lpstr>Calibri</vt:lpstr>
      <vt:lpstr>Office Theme</vt:lpstr>
      <vt:lpstr>Office Theme</vt:lpstr>
      <vt:lpstr>Office Theme</vt:lpstr>
      <vt:lpstr>Office Theme</vt:lpstr>
      <vt:lpstr>Diapositiva 1</vt:lpstr>
      <vt:lpstr>Misure Welfare: Pro-memo a cura del Segretariato Sociale Professionale  Indice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Misure Welfare:Il Reddito di inclusione REI        Destinatari: Famiglie con disagio economico                                          3/7      </vt:lpstr>
      <vt:lpstr>Misure Welfare:Il Reddito di inclusione REI        Destinatari: Famiglie con disagio economico                                        4/7 </vt:lpstr>
      <vt:lpstr>Misure Welfare:Il Reddito di inclusione REI        Destinatari: Famiglie con disagio economico                                        5/7</vt:lpstr>
      <vt:lpstr>Misure Welfare:Il Reddito di inclusione REI        Destinatari: Famiglie con disagio                                                             6/7</vt:lpstr>
      <vt:lpstr>Misure Welfare:Il Reddito di inclusione REI        Destinatari: Famiglie con disagio economico                                                  7/7</vt:lpstr>
      <vt:lpstr>Diapositiva 29</vt:lpstr>
      <vt:lpstr>Diapositiva 30</vt:lpstr>
      <vt:lpstr>Diapositiva 31</vt:lpstr>
      <vt:lpstr>Diapositiva 32</vt:lpstr>
      <vt:lpstr>Diapositiva 33</vt:lpstr>
      <vt:lpstr>Diapositiva 34</vt:lpstr>
      <vt:lpstr>Misure Welfare: Casa -  CittAbitando Destinatari: Nuclei familiari che richiedono un alloggio e/o proprietari di                      alloggio                                                                                                  2/3</vt:lpstr>
      <vt:lpstr>Diapositiva 36</vt:lpstr>
      <vt:lpstr>Diapositiva 37</vt:lpstr>
      <vt:lpstr>Diapositiva 38</vt:lpstr>
      <vt:lpstr>Diapositiva 39</vt:lpstr>
      <vt:lpstr>Diapositiva 40</vt:lpstr>
      <vt:lpstr>Diapositiva 41</vt:lpstr>
      <vt:lpstr>Diapositiva 42</vt:lpstr>
      <vt:lpstr>Misure Welfare: LEGGE 104 bonus fiscali per disabili        Destinatari: Persone con handicap      1/3 </vt:lpstr>
      <vt:lpstr>Misure Welfare: LEGGE 104 bonus fiscali per disabili        Destinatari: Persone con handicap                     2/3 </vt:lpstr>
      <vt:lpstr>Misure Welfare: LEGGE 104 bonus fiscali per disabili        Destinatari: Persone con handicap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 Marzo Nadia</dc:creator>
  <cp:lastModifiedBy>p.erba</cp:lastModifiedBy>
  <cp:revision>189</cp:revision>
  <cp:lastPrinted>2017-09-28T15:56:52Z</cp:lastPrinted>
  <dcterms:modified xsi:type="dcterms:W3CDTF">2018-03-26T11:45:44Z</dcterms:modified>
</cp:coreProperties>
</file>